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Squada One" charset="1" panose="02000000000000000000"/>
      <p:regular r:id="rId27"/>
    </p:embeddedFont>
    <p:embeddedFont>
      <p:font typeface="Raleway Bold" charset="1" panose="00000000000000000000"/>
      <p:regular r:id="rId28"/>
    </p:embeddedFont>
    <p:embeddedFont>
      <p:font typeface="League Spartan" charset="1" panose="00000800000000000000"/>
      <p:regular r:id="rId29"/>
    </p:embeddedFont>
    <p:embeddedFont>
      <p:font typeface="Raleway" charset="1" panose="000000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Barlow Condensed Semi-Bold" charset="1" panose="00000706000000000000"/>
      <p:regular r:id="rId33"/>
    </p:embeddedFont>
    <p:embeddedFont>
      <p:font typeface="Barlow Condensed Bold" charset="1" panose="00000806000000000000"/>
      <p:regular r:id="rId34"/>
    </p:embeddedFont>
    <p:embeddedFont>
      <p:font typeface="Arimo" charset="1" panose="020B0604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https://iitgnacin-my.sharepoint.com/:v:/g/personal/23110300_iitgn_ac_in/EXxrx1mxkjNOrGBSVK1xQfgBHd3mzywUZGAm6lMl7FmELg?e=0giEab"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png" Type="http://schemas.openxmlformats.org/officeDocument/2006/relationships/image"/><Relationship Id="rId6" Target="http://battery"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jpeg" Type="http://schemas.openxmlformats.org/officeDocument/2006/relationships/image"/><Relationship Id="rId6" Target="https://robu.in/product/tarot-4114-320kv-brushless-motor-for-multicopter-diy-drone/"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jpeg" Type="http://schemas.openxmlformats.org/officeDocument/2006/relationships/image"/><Relationship Id="rId6" Target="https://robu.in/product/tarot-4114-320kv-brushless-motor-for-multicopter-diy-drone/"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5.jpeg" Type="http://schemas.openxmlformats.org/officeDocument/2006/relationships/image"/><Relationship Id="rId6" Target="https://robokits.co.in/multirotor-spare-parts/brushless-motor-propeller-esc/propellers/11-to-20-inch/counter-rotating-carbon-fiber-propellers-1555-cw-ccw"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74" r="0" b="-8869"/>
            </a:stretch>
          </a:blipFill>
        </p:spPr>
      </p:sp>
      <p:sp>
        <p:nvSpPr>
          <p:cNvPr name="AutoShape 3" id="3"/>
          <p:cNvSpPr/>
          <p:nvPr/>
        </p:nvSpPr>
        <p:spPr>
          <a:xfrm>
            <a:off x="5823485" y="6658424"/>
            <a:ext cx="6641029" cy="0"/>
          </a:xfrm>
          <a:prstGeom prst="line">
            <a:avLst/>
          </a:prstGeom>
          <a:ln cap="flat" w="9525">
            <a:solidFill>
              <a:srgbClr val="EF4E42"/>
            </a:solidFill>
            <a:prstDash val="solid"/>
            <a:headEnd type="none" len="sm" w="sm"/>
            <a:tailEnd type="none" len="sm" w="sm"/>
          </a:ln>
        </p:spPr>
      </p:sp>
      <p:sp>
        <p:nvSpPr>
          <p:cNvPr name="AutoShape 4" id="4"/>
          <p:cNvSpPr/>
          <p:nvPr/>
        </p:nvSpPr>
        <p:spPr>
          <a:xfrm flipH="true">
            <a:off x="15640277" y="7332476"/>
            <a:ext cx="0" cy="2799468"/>
          </a:xfrm>
          <a:prstGeom prst="line">
            <a:avLst/>
          </a:prstGeom>
          <a:ln cap="flat" w="38100">
            <a:solidFill>
              <a:srgbClr val="EF4E42"/>
            </a:solidFill>
            <a:prstDash val="solid"/>
            <a:headEnd type="diamond" len="lg" w="lg"/>
            <a:tailEnd type="diamond" len="lg" w="lg"/>
          </a:ln>
        </p:spPr>
      </p:sp>
      <p:sp>
        <p:nvSpPr>
          <p:cNvPr name="Freeform 5" id="5"/>
          <p:cNvSpPr/>
          <p:nvPr/>
        </p:nvSpPr>
        <p:spPr>
          <a:xfrm flipH="false" flipV="false" rot="0">
            <a:off x="2085834" y="1761113"/>
            <a:ext cx="7475303" cy="2715637"/>
          </a:xfrm>
          <a:custGeom>
            <a:avLst/>
            <a:gdLst/>
            <a:ahLst/>
            <a:cxnLst/>
            <a:rect r="r" b="b" t="t" l="l"/>
            <a:pathLst>
              <a:path h="2715637" w="7475303">
                <a:moveTo>
                  <a:pt x="0" y="0"/>
                </a:moveTo>
                <a:lnTo>
                  <a:pt x="7475303" y="0"/>
                </a:lnTo>
                <a:lnTo>
                  <a:pt x="7475303" y="2715637"/>
                </a:lnTo>
                <a:lnTo>
                  <a:pt x="0" y="2715637"/>
                </a:lnTo>
                <a:lnTo>
                  <a:pt x="0" y="0"/>
                </a:lnTo>
                <a:close/>
              </a:path>
            </a:pathLst>
          </a:custGeom>
          <a:blipFill>
            <a:blip r:embed="rId3"/>
            <a:stretch>
              <a:fillRect l="0" t="0" r="0" b="0"/>
            </a:stretch>
          </a:blipFill>
        </p:spPr>
      </p:sp>
      <p:sp>
        <p:nvSpPr>
          <p:cNvPr name="Freeform 6" id="6"/>
          <p:cNvSpPr/>
          <p:nvPr/>
        </p:nvSpPr>
        <p:spPr>
          <a:xfrm flipH="false" flipV="false" rot="0">
            <a:off x="10712409" y="1061531"/>
            <a:ext cx="4173931" cy="4114800"/>
          </a:xfrm>
          <a:custGeom>
            <a:avLst/>
            <a:gdLst/>
            <a:ahLst/>
            <a:cxnLst/>
            <a:rect r="r" b="b" t="t" l="l"/>
            <a:pathLst>
              <a:path h="4114800" w="4173931">
                <a:moveTo>
                  <a:pt x="0" y="0"/>
                </a:moveTo>
                <a:lnTo>
                  <a:pt x="4173931" y="0"/>
                </a:lnTo>
                <a:lnTo>
                  <a:pt x="4173931" y="4114800"/>
                </a:lnTo>
                <a:lnTo>
                  <a:pt x="0" y="4114800"/>
                </a:lnTo>
                <a:lnTo>
                  <a:pt x="0" y="0"/>
                </a:lnTo>
                <a:close/>
              </a:path>
            </a:pathLst>
          </a:custGeom>
          <a:blipFill>
            <a:blip r:embed="rId4"/>
            <a:stretch>
              <a:fillRect l="0" t="0" r="0" b="0"/>
            </a:stretch>
          </a:blipFill>
        </p:spPr>
      </p:sp>
      <p:sp>
        <p:nvSpPr>
          <p:cNvPr name="TextBox 7" id="7"/>
          <p:cNvSpPr txBox="true"/>
          <p:nvPr/>
        </p:nvSpPr>
        <p:spPr>
          <a:xfrm rot="0">
            <a:off x="2944240" y="5086350"/>
            <a:ext cx="12399520" cy="3805677"/>
          </a:xfrm>
          <a:prstGeom prst="rect">
            <a:avLst/>
          </a:prstGeom>
        </p:spPr>
        <p:txBody>
          <a:bodyPr anchor="t" rtlCol="false" tIns="0" lIns="0" bIns="0" rIns="0">
            <a:spAutoFit/>
          </a:bodyPr>
          <a:lstStyle/>
          <a:p>
            <a:pPr algn="ctr">
              <a:lnSpc>
                <a:spcPts val="15005"/>
              </a:lnSpc>
            </a:pPr>
            <a:r>
              <a:rPr lang="en-US" sz="12100">
                <a:solidFill>
                  <a:srgbClr val="FDFDFD"/>
                </a:solidFill>
                <a:latin typeface="Squada One"/>
                <a:ea typeface="Squada One"/>
                <a:cs typeface="Squada One"/>
                <a:sym typeface="Squada One"/>
              </a:rPr>
              <a:t>FIRE FIGHTING DRONE </a:t>
            </a:r>
          </a:p>
          <a:p>
            <a:pPr algn="ctr">
              <a:lnSpc>
                <a:spcPts val="15005"/>
              </a:lnSpc>
            </a:pPr>
          </a:p>
        </p:txBody>
      </p:sp>
      <p:sp>
        <p:nvSpPr>
          <p:cNvPr name="TextBox 8" id="8"/>
          <p:cNvSpPr txBox="true"/>
          <p:nvPr/>
        </p:nvSpPr>
        <p:spPr>
          <a:xfrm rot="0">
            <a:off x="8144725" y="6893939"/>
            <a:ext cx="1998550" cy="792099"/>
          </a:xfrm>
          <a:prstGeom prst="rect">
            <a:avLst/>
          </a:prstGeom>
        </p:spPr>
        <p:txBody>
          <a:bodyPr anchor="t" rtlCol="false" tIns="0" lIns="0" bIns="0" rIns="0">
            <a:spAutoFit/>
          </a:bodyPr>
          <a:lstStyle/>
          <a:p>
            <a:pPr algn="l">
              <a:lnSpc>
                <a:spcPts val="6468"/>
              </a:lnSpc>
            </a:pPr>
            <a:r>
              <a:rPr lang="en-US" sz="4400">
                <a:solidFill>
                  <a:srgbClr val="FDFDFD"/>
                </a:solidFill>
                <a:latin typeface="Squada One"/>
                <a:ea typeface="Squada One"/>
                <a:cs typeface="Squada One"/>
                <a:sym typeface="Squada One"/>
              </a:rPr>
              <a:t>PROJECT</a:t>
            </a:r>
          </a:p>
        </p:txBody>
      </p:sp>
      <p:sp>
        <p:nvSpPr>
          <p:cNvPr name="TextBox 9" id="9"/>
          <p:cNvSpPr txBox="true"/>
          <p:nvPr/>
        </p:nvSpPr>
        <p:spPr>
          <a:xfrm rot="0">
            <a:off x="3607333" y="7883626"/>
            <a:ext cx="11073333" cy="681261"/>
          </a:xfrm>
          <a:prstGeom prst="rect">
            <a:avLst/>
          </a:prstGeom>
        </p:spPr>
        <p:txBody>
          <a:bodyPr anchor="t" rtlCol="false" tIns="0" lIns="0" bIns="0" rIns="0">
            <a:spAutoFit/>
          </a:bodyPr>
          <a:lstStyle/>
          <a:p>
            <a:pPr algn="ctr">
              <a:lnSpc>
                <a:spcPts val="5502"/>
              </a:lnSpc>
            </a:pPr>
            <a:r>
              <a:rPr lang="en-US" b="true" sz="3743" spc="112">
                <a:solidFill>
                  <a:srgbClr val="FEAD2F"/>
                </a:solidFill>
                <a:latin typeface="Raleway Bold"/>
                <a:ea typeface="Raleway Bold"/>
                <a:cs typeface="Raleway Bold"/>
                <a:sym typeface="Raleway Bold"/>
              </a:rPr>
              <a:t>Presented By: Team AGNI Drone</a:t>
            </a:r>
          </a:p>
        </p:txBody>
      </p:sp>
      <p:sp>
        <p:nvSpPr>
          <p:cNvPr name="TextBox 10" id="10"/>
          <p:cNvSpPr txBox="true"/>
          <p:nvPr/>
        </p:nvSpPr>
        <p:spPr>
          <a:xfrm rot="0">
            <a:off x="15936793" y="6940681"/>
            <a:ext cx="2351207" cy="3191262"/>
          </a:xfrm>
          <a:prstGeom prst="rect">
            <a:avLst/>
          </a:prstGeom>
        </p:spPr>
        <p:txBody>
          <a:bodyPr anchor="t" rtlCol="false" tIns="0" lIns="0" bIns="0" rIns="0">
            <a:spAutoFit/>
          </a:bodyPr>
          <a:lstStyle/>
          <a:p>
            <a:pPr algn="just">
              <a:lnSpc>
                <a:spcPts val="3653"/>
              </a:lnSpc>
              <a:spcBef>
                <a:spcPct val="0"/>
              </a:spcBef>
            </a:pPr>
          </a:p>
          <a:p>
            <a:pPr algn="just">
              <a:lnSpc>
                <a:spcPts val="3653"/>
              </a:lnSpc>
              <a:spcBef>
                <a:spcPct val="0"/>
              </a:spcBef>
            </a:pPr>
            <a:r>
              <a:rPr lang="en-US" sz="2609" spc="344">
                <a:solidFill>
                  <a:srgbClr val="FDFDFD"/>
                </a:solidFill>
                <a:latin typeface="League Spartan"/>
                <a:ea typeface="League Spartan"/>
                <a:cs typeface="League Spartan"/>
                <a:sym typeface="League Spartan"/>
              </a:rPr>
              <a:t>Aryan</a:t>
            </a:r>
          </a:p>
          <a:p>
            <a:pPr algn="just">
              <a:lnSpc>
                <a:spcPts val="3653"/>
              </a:lnSpc>
              <a:spcBef>
                <a:spcPct val="0"/>
              </a:spcBef>
            </a:pPr>
            <a:r>
              <a:rPr lang="en-US" sz="2609" spc="344">
                <a:solidFill>
                  <a:srgbClr val="FDFDFD"/>
                </a:solidFill>
                <a:latin typeface="League Spartan"/>
                <a:ea typeface="League Spartan"/>
                <a:cs typeface="League Spartan"/>
                <a:sym typeface="League Spartan"/>
              </a:rPr>
              <a:t>Tanmay</a:t>
            </a:r>
          </a:p>
          <a:p>
            <a:pPr algn="just">
              <a:lnSpc>
                <a:spcPts val="3653"/>
              </a:lnSpc>
              <a:spcBef>
                <a:spcPct val="0"/>
              </a:spcBef>
            </a:pPr>
            <a:r>
              <a:rPr lang="en-US" sz="2609" spc="344">
                <a:solidFill>
                  <a:srgbClr val="FDFDFD"/>
                </a:solidFill>
                <a:latin typeface="League Spartan"/>
                <a:ea typeface="League Spartan"/>
                <a:cs typeface="League Spartan"/>
                <a:sym typeface="League Spartan"/>
              </a:rPr>
              <a:t>Parth</a:t>
            </a:r>
          </a:p>
          <a:p>
            <a:pPr algn="just">
              <a:lnSpc>
                <a:spcPts val="3653"/>
              </a:lnSpc>
              <a:spcBef>
                <a:spcPct val="0"/>
              </a:spcBef>
            </a:pPr>
            <a:r>
              <a:rPr lang="en-US" sz="2609" spc="344">
                <a:solidFill>
                  <a:srgbClr val="FDFDFD"/>
                </a:solidFill>
                <a:latin typeface="League Spartan"/>
                <a:ea typeface="League Spartan"/>
                <a:cs typeface="League Spartan"/>
                <a:sym typeface="League Spartan"/>
              </a:rPr>
              <a:t>Jainil</a:t>
            </a:r>
          </a:p>
          <a:p>
            <a:pPr algn="just">
              <a:lnSpc>
                <a:spcPts val="3653"/>
              </a:lnSpc>
              <a:spcBef>
                <a:spcPct val="0"/>
              </a:spcBef>
            </a:pPr>
            <a:r>
              <a:rPr lang="en-US" sz="2609" spc="344">
                <a:solidFill>
                  <a:srgbClr val="FDFDFD"/>
                </a:solidFill>
                <a:latin typeface="League Spartan"/>
                <a:ea typeface="League Spartan"/>
                <a:cs typeface="League Spartan"/>
                <a:sym typeface="League Spartan"/>
              </a:rPr>
              <a:t>Vansh</a:t>
            </a:r>
          </a:p>
          <a:p>
            <a:pPr algn="just">
              <a:lnSpc>
                <a:spcPts val="3653"/>
              </a:lnSpc>
              <a:spcBef>
                <a:spcPct val="0"/>
              </a:spcBef>
            </a:pPr>
            <a:r>
              <a:rPr lang="en-US" sz="2609" spc="344">
                <a:solidFill>
                  <a:srgbClr val="FDFDFD"/>
                </a:solidFill>
                <a:latin typeface="League Spartan"/>
                <a:ea typeface="League Spartan"/>
                <a:cs typeface="League Spartan"/>
                <a:sym typeface="League Spartan"/>
              </a:rPr>
              <a:t>Mayank</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22A21"/>
        </a:solidFill>
      </p:bgPr>
    </p:bg>
    <p:spTree>
      <p:nvGrpSpPr>
        <p:cNvPr id="1" name=""/>
        <p:cNvGrpSpPr/>
        <p:nvPr/>
      </p:nvGrpSpPr>
      <p:grpSpPr>
        <a:xfrm>
          <a:off x="0" y="0"/>
          <a:ext cx="0" cy="0"/>
          <a:chOff x="0" y="0"/>
          <a:chExt cx="0" cy="0"/>
        </a:xfrm>
      </p:grpSpPr>
      <p:sp>
        <p:nvSpPr>
          <p:cNvPr name="TextBox 2" id="2"/>
          <p:cNvSpPr txBox="true"/>
          <p:nvPr/>
        </p:nvSpPr>
        <p:spPr>
          <a:xfrm rot="0">
            <a:off x="292631" y="112790"/>
            <a:ext cx="18288000" cy="1736571"/>
          </a:xfrm>
          <a:prstGeom prst="rect">
            <a:avLst/>
          </a:prstGeom>
        </p:spPr>
        <p:txBody>
          <a:bodyPr anchor="t" rtlCol="false" tIns="0" lIns="0" bIns="0" rIns="0">
            <a:spAutoFit/>
          </a:bodyPr>
          <a:lstStyle/>
          <a:p>
            <a:pPr algn="ctr">
              <a:lnSpc>
                <a:spcPts val="6964"/>
              </a:lnSpc>
            </a:pPr>
            <a:r>
              <a:rPr lang="en-US" sz="4974" b="true">
                <a:solidFill>
                  <a:srgbClr val="FEAD2F"/>
                </a:solidFill>
                <a:latin typeface="Canva Sans Bold"/>
                <a:ea typeface="Canva Sans Bold"/>
                <a:cs typeface="Canva Sans Bold"/>
                <a:sym typeface="Canva Sans Bold"/>
              </a:rPr>
              <a:t>Maximum Height upto which the Drone can Go while carrying water</a:t>
            </a:r>
          </a:p>
        </p:txBody>
      </p:sp>
      <p:sp>
        <p:nvSpPr>
          <p:cNvPr name="TextBox 3" id="3"/>
          <p:cNvSpPr txBox="true"/>
          <p:nvPr/>
        </p:nvSpPr>
        <p:spPr>
          <a:xfrm rot="0">
            <a:off x="2667553" y="2203057"/>
            <a:ext cx="13538156" cy="7055243"/>
          </a:xfrm>
          <a:prstGeom prst="rect">
            <a:avLst/>
          </a:prstGeom>
        </p:spPr>
        <p:txBody>
          <a:bodyPr anchor="t" rtlCol="false" tIns="0" lIns="0" bIns="0" rIns="0">
            <a:spAutoFit/>
          </a:bodyPr>
          <a:lstStyle/>
          <a:p>
            <a:pPr algn="l" marL="595785" indent="-297893" lvl="1">
              <a:lnSpc>
                <a:spcPts val="3863"/>
              </a:lnSpc>
              <a:buFont typeface="Arial"/>
              <a:buChar char="•"/>
            </a:pPr>
            <a:r>
              <a:rPr lang="en-US" sz="2759">
                <a:solidFill>
                  <a:srgbClr val="FFFFFF"/>
                </a:solidFill>
                <a:latin typeface="Canva Sans"/>
                <a:ea typeface="Canva Sans"/>
                <a:cs typeface="Canva Sans"/>
                <a:sym typeface="Canva Sans"/>
              </a:rPr>
              <a:t>Thrust Provided at 80 % Throttle = 1.8 kg per motor</a:t>
            </a:r>
          </a:p>
          <a:p>
            <a:pPr algn="l">
              <a:lnSpc>
                <a:spcPts val="3863"/>
              </a:lnSpc>
            </a:pPr>
          </a:p>
          <a:p>
            <a:pPr algn="l" marL="595785" indent="-297893" lvl="1">
              <a:lnSpc>
                <a:spcPts val="3863"/>
              </a:lnSpc>
              <a:buFont typeface="Arial"/>
              <a:buChar char="•"/>
            </a:pPr>
            <a:r>
              <a:rPr lang="en-US" sz="2759">
                <a:solidFill>
                  <a:srgbClr val="FFFFFF"/>
                </a:solidFill>
                <a:latin typeface="Canva Sans"/>
                <a:ea typeface="Canva Sans"/>
                <a:cs typeface="Canva Sans"/>
                <a:sym typeface="Canva Sans"/>
              </a:rPr>
              <a:t>Total Thrust  = 1.8 X 6 =  10.8 kg</a:t>
            </a:r>
          </a:p>
          <a:p>
            <a:pPr algn="l">
              <a:lnSpc>
                <a:spcPts val="3863"/>
              </a:lnSpc>
            </a:pPr>
          </a:p>
          <a:p>
            <a:pPr algn="l" marL="595785" indent="-297893" lvl="1">
              <a:lnSpc>
                <a:spcPts val="3863"/>
              </a:lnSpc>
              <a:buFont typeface="Arial"/>
              <a:buChar char="•"/>
            </a:pPr>
            <a:r>
              <a:rPr lang="en-US" sz="2759">
                <a:solidFill>
                  <a:srgbClr val="FFFFFF"/>
                </a:solidFill>
                <a:latin typeface="Canva Sans"/>
                <a:ea typeface="Canva Sans"/>
                <a:cs typeface="Canva Sans"/>
                <a:sym typeface="Canva Sans"/>
              </a:rPr>
              <a:t>Mass of Drone Itself = 4.5 kg</a:t>
            </a:r>
          </a:p>
          <a:p>
            <a:pPr algn="ctr">
              <a:lnSpc>
                <a:spcPts val="3863"/>
              </a:lnSpc>
            </a:pPr>
          </a:p>
          <a:p>
            <a:pPr algn="l" marL="595785" indent="-297893" lvl="1">
              <a:lnSpc>
                <a:spcPts val="3863"/>
              </a:lnSpc>
              <a:buFont typeface="Arial"/>
              <a:buChar char="•"/>
            </a:pPr>
            <a:r>
              <a:rPr lang="en-US" sz="2759">
                <a:solidFill>
                  <a:srgbClr val="FFFFFF"/>
                </a:solidFill>
                <a:latin typeface="Canva Sans"/>
                <a:ea typeface="Canva Sans"/>
                <a:cs typeface="Canva Sans"/>
                <a:sym typeface="Canva Sans"/>
              </a:rPr>
              <a:t>This Extra thrust would be responsible to carry weight of pipe and water (which is depend of </a:t>
            </a:r>
            <a:r>
              <a:rPr lang="en-US" b="true" sz="2759">
                <a:solidFill>
                  <a:srgbClr val="FFFFFF"/>
                </a:solidFill>
                <a:latin typeface="Canva Sans Bold"/>
                <a:ea typeface="Canva Sans Bold"/>
                <a:cs typeface="Canva Sans Bold"/>
                <a:sym typeface="Canva Sans Bold"/>
              </a:rPr>
              <a:t>Height</a:t>
            </a:r>
            <a:r>
              <a:rPr lang="en-US" sz="2759">
                <a:solidFill>
                  <a:srgbClr val="FFFFFF"/>
                </a:solidFill>
                <a:latin typeface="Canva Sans"/>
                <a:ea typeface="Canva Sans"/>
                <a:cs typeface="Canva Sans"/>
                <a:sym typeface="Canva Sans"/>
              </a:rPr>
              <a:t> of Drone ) </a:t>
            </a:r>
          </a:p>
          <a:p>
            <a:pPr algn="l">
              <a:lnSpc>
                <a:spcPts val="3863"/>
              </a:lnSpc>
            </a:pPr>
          </a:p>
          <a:p>
            <a:pPr algn="l" marL="595785" indent="-297893" lvl="1">
              <a:lnSpc>
                <a:spcPts val="3863"/>
              </a:lnSpc>
              <a:buFont typeface="Arial"/>
              <a:buChar char="•"/>
            </a:pPr>
            <a:r>
              <a:rPr lang="en-US" sz="2759">
                <a:solidFill>
                  <a:srgbClr val="FFFFFF"/>
                </a:solidFill>
                <a:latin typeface="Canva Sans"/>
                <a:ea typeface="Canva Sans"/>
                <a:cs typeface="Canva Sans"/>
                <a:sym typeface="Canva Sans"/>
              </a:rPr>
              <a:t>We did the Calculation using Density and Volume of common garden Pipe material and water inside it.</a:t>
            </a:r>
          </a:p>
          <a:p>
            <a:pPr algn="ctr">
              <a:lnSpc>
                <a:spcPts val="4143"/>
              </a:lnSpc>
            </a:pPr>
          </a:p>
          <a:p>
            <a:pPr algn="ctr" marL="746911" indent="-373456" lvl="1">
              <a:lnSpc>
                <a:spcPts val="4843"/>
              </a:lnSpc>
              <a:buFont typeface="Arial"/>
              <a:buChar char="•"/>
            </a:pPr>
            <a:r>
              <a:rPr lang="en-US" sz="3459">
                <a:solidFill>
                  <a:srgbClr val="FFFFFF"/>
                </a:solidFill>
                <a:latin typeface="Canva Sans"/>
                <a:ea typeface="Canva Sans"/>
                <a:cs typeface="Canva Sans"/>
                <a:sym typeface="Canva Sans"/>
              </a:rPr>
              <a:t>We found out that Theoretically the Drone can go upto </a:t>
            </a:r>
            <a:r>
              <a:rPr lang="en-US" b="true" sz="3459">
                <a:solidFill>
                  <a:srgbClr val="FFFFFF"/>
                </a:solidFill>
                <a:latin typeface="Canva Sans Bold"/>
                <a:ea typeface="Canva Sans Bold"/>
                <a:cs typeface="Canva Sans Bold"/>
                <a:sym typeface="Canva Sans Bold"/>
              </a:rPr>
              <a:t>22 m</a:t>
            </a:r>
            <a:r>
              <a:rPr lang="en-US" sz="3459">
                <a:solidFill>
                  <a:srgbClr val="FFFFFF"/>
                </a:solidFill>
                <a:latin typeface="Canva Sans"/>
                <a:ea typeface="Canva Sans"/>
                <a:cs typeface="Canva Sans"/>
                <a:sym typeface="Canva Sans"/>
              </a:rPr>
              <a:t> or </a:t>
            </a:r>
            <a:r>
              <a:rPr lang="en-US" b="true" sz="3459">
                <a:solidFill>
                  <a:srgbClr val="FFFFFF"/>
                </a:solidFill>
                <a:latin typeface="Canva Sans Bold"/>
                <a:ea typeface="Canva Sans Bold"/>
                <a:cs typeface="Canva Sans Bold"/>
                <a:sym typeface="Canva Sans Bold"/>
              </a:rPr>
              <a:t>70 Feet</a:t>
            </a:r>
            <a:r>
              <a:rPr lang="en-US" sz="3459">
                <a:solidFill>
                  <a:srgbClr val="FFFFFF"/>
                </a:solidFill>
                <a:latin typeface="Canva Sans"/>
                <a:ea typeface="Canva Sans"/>
                <a:cs typeface="Canva Sans"/>
                <a:sym typeface="Canva Sans"/>
              </a:rPr>
              <a:t>  of Height while carrying water.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2A21"/>
        </a:solidFill>
      </p:bgPr>
    </p:bg>
    <p:spTree>
      <p:nvGrpSpPr>
        <p:cNvPr id="1" name=""/>
        <p:cNvGrpSpPr/>
        <p:nvPr/>
      </p:nvGrpSpPr>
      <p:grpSpPr>
        <a:xfrm>
          <a:off x="0" y="0"/>
          <a:ext cx="0" cy="0"/>
          <a:chOff x="0" y="0"/>
          <a:chExt cx="0" cy="0"/>
        </a:xfrm>
      </p:grpSpPr>
      <p:sp>
        <p:nvSpPr>
          <p:cNvPr name="Freeform 2" id="2"/>
          <p:cNvSpPr/>
          <p:nvPr/>
        </p:nvSpPr>
        <p:spPr>
          <a:xfrm flipH="false" flipV="false" rot="0">
            <a:off x="375318" y="2899003"/>
            <a:ext cx="6260538" cy="5252983"/>
          </a:xfrm>
          <a:custGeom>
            <a:avLst/>
            <a:gdLst/>
            <a:ahLst/>
            <a:cxnLst/>
            <a:rect r="r" b="b" t="t" l="l"/>
            <a:pathLst>
              <a:path h="5252983" w="6260538">
                <a:moveTo>
                  <a:pt x="0" y="0"/>
                </a:moveTo>
                <a:lnTo>
                  <a:pt x="6260538" y="0"/>
                </a:lnTo>
                <a:lnTo>
                  <a:pt x="6260538" y="5252983"/>
                </a:lnTo>
                <a:lnTo>
                  <a:pt x="0" y="5252983"/>
                </a:lnTo>
                <a:lnTo>
                  <a:pt x="0" y="0"/>
                </a:lnTo>
                <a:close/>
              </a:path>
            </a:pathLst>
          </a:custGeom>
          <a:blipFill>
            <a:blip r:embed="rId2"/>
            <a:stretch>
              <a:fillRect l="0" t="0" r="0" b="0"/>
            </a:stretch>
          </a:blipFill>
        </p:spPr>
      </p:sp>
      <p:sp>
        <p:nvSpPr>
          <p:cNvPr name="TextBox 3" id="3"/>
          <p:cNvSpPr txBox="true"/>
          <p:nvPr/>
        </p:nvSpPr>
        <p:spPr>
          <a:xfrm rot="0">
            <a:off x="585261" y="112790"/>
            <a:ext cx="17702739" cy="1736571"/>
          </a:xfrm>
          <a:prstGeom prst="rect">
            <a:avLst/>
          </a:prstGeom>
        </p:spPr>
        <p:txBody>
          <a:bodyPr anchor="t" rtlCol="false" tIns="0" lIns="0" bIns="0" rIns="0">
            <a:spAutoFit/>
          </a:bodyPr>
          <a:lstStyle/>
          <a:p>
            <a:pPr algn="ctr">
              <a:lnSpc>
                <a:spcPts val="6964"/>
              </a:lnSpc>
            </a:pPr>
            <a:r>
              <a:rPr lang="en-US" sz="4974" b="true">
                <a:solidFill>
                  <a:srgbClr val="FEAD2F"/>
                </a:solidFill>
                <a:latin typeface="Canva Sans Bold"/>
                <a:ea typeface="Canva Sans Bold"/>
                <a:cs typeface="Canva Sans Bold"/>
                <a:sym typeface="Canva Sans Bold"/>
              </a:rPr>
              <a:t>Maximum Velocity and Volume Flow  Rate that can be kept while Spraying Water.</a:t>
            </a:r>
          </a:p>
        </p:txBody>
      </p:sp>
      <p:sp>
        <p:nvSpPr>
          <p:cNvPr name="TextBox 4" id="4"/>
          <p:cNvSpPr txBox="true"/>
          <p:nvPr/>
        </p:nvSpPr>
        <p:spPr>
          <a:xfrm rot="0">
            <a:off x="7519300" y="2328092"/>
            <a:ext cx="10434934" cy="5823895"/>
          </a:xfrm>
          <a:prstGeom prst="rect">
            <a:avLst/>
          </a:prstGeom>
        </p:spPr>
        <p:txBody>
          <a:bodyPr anchor="t" rtlCol="false" tIns="0" lIns="0" bIns="0" rIns="0">
            <a:spAutoFit/>
          </a:bodyPr>
          <a:lstStyle/>
          <a:p>
            <a:pPr algn="l">
              <a:lnSpc>
                <a:spcPts val="2922"/>
              </a:lnSpc>
            </a:pPr>
            <a:r>
              <a:rPr lang="en-US" sz="2087">
                <a:solidFill>
                  <a:srgbClr val="FFFFFF"/>
                </a:solidFill>
                <a:latin typeface="Canva Sans"/>
                <a:ea typeface="Canva Sans"/>
                <a:cs typeface="Canva Sans"/>
                <a:sym typeface="Canva Sans"/>
              </a:rPr>
              <a:t>As We Spray water by attaching a pipe , a Thrust Force due to Water is Experienced by the Drone. </a:t>
            </a:r>
          </a:p>
          <a:p>
            <a:pPr algn="l">
              <a:lnSpc>
                <a:spcPts val="2922"/>
              </a:lnSpc>
            </a:pPr>
          </a:p>
          <a:p>
            <a:pPr algn="l">
              <a:lnSpc>
                <a:spcPts val="2922"/>
              </a:lnSpc>
            </a:pPr>
            <a:r>
              <a:rPr lang="en-US" sz="2087">
                <a:solidFill>
                  <a:srgbClr val="FFFFFF"/>
                </a:solidFill>
                <a:latin typeface="Canva Sans"/>
                <a:ea typeface="Canva Sans"/>
                <a:cs typeface="Canva Sans"/>
                <a:sym typeface="Canva Sans"/>
              </a:rPr>
              <a:t>This Thrust force should not be greater than the maximum Forward force the Drone provides.</a:t>
            </a:r>
          </a:p>
          <a:p>
            <a:pPr algn="l">
              <a:lnSpc>
                <a:spcPts val="2922"/>
              </a:lnSpc>
            </a:pPr>
          </a:p>
          <a:p>
            <a:pPr algn="l">
              <a:lnSpc>
                <a:spcPts val="3240"/>
              </a:lnSpc>
            </a:pPr>
            <a:r>
              <a:rPr lang="en-US" sz="2314">
                <a:solidFill>
                  <a:srgbClr val="FFFFFF"/>
                </a:solidFill>
                <a:latin typeface="Canva Sans"/>
                <a:ea typeface="Canva Sans"/>
                <a:cs typeface="Canva Sans"/>
                <a:sym typeface="Canva Sans"/>
              </a:rPr>
              <a:t>Thus using this information , we found the </a:t>
            </a:r>
          </a:p>
          <a:p>
            <a:pPr algn="ctr">
              <a:lnSpc>
                <a:spcPts val="4829"/>
              </a:lnSpc>
            </a:pPr>
          </a:p>
          <a:p>
            <a:pPr algn="l" marL="695769" indent="-347885" lvl="1">
              <a:lnSpc>
                <a:spcPts val="4511"/>
              </a:lnSpc>
              <a:buFont typeface="Arial"/>
              <a:buChar char="•"/>
            </a:pPr>
            <a:r>
              <a:rPr lang="en-US" b="true" sz="3222">
                <a:solidFill>
                  <a:srgbClr val="FFFFFF"/>
                </a:solidFill>
                <a:latin typeface="Canva Sans Bold"/>
                <a:ea typeface="Canva Sans Bold"/>
                <a:cs typeface="Canva Sans Bold"/>
                <a:sym typeface="Canva Sans Bold"/>
              </a:rPr>
              <a:t>Maximum Velocity of Water = 7.5 m/s</a:t>
            </a:r>
          </a:p>
          <a:p>
            <a:pPr algn="l">
              <a:lnSpc>
                <a:spcPts val="4511"/>
              </a:lnSpc>
            </a:pPr>
          </a:p>
          <a:p>
            <a:pPr algn="l" marL="695769" indent="-347885" lvl="1">
              <a:lnSpc>
                <a:spcPts val="4511"/>
              </a:lnSpc>
              <a:buFont typeface="Arial"/>
              <a:buChar char="•"/>
            </a:pPr>
            <a:r>
              <a:rPr lang="en-US" b="true" sz="3222">
                <a:solidFill>
                  <a:srgbClr val="FFFFFF"/>
                </a:solidFill>
                <a:latin typeface="Canva Sans Bold"/>
                <a:ea typeface="Canva Sans Bold"/>
                <a:cs typeface="Canva Sans Bold"/>
                <a:sym typeface="Canva Sans Bold"/>
              </a:rPr>
              <a:t> Maximum Volume FLow rate = 2.5 L/s or 150 L/min</a:t>
            </a:r>
          </a:p>
          <a:p>
            <a:pPr algn="ctr">
              <a:lnSpc>
                <a:spcPts val="292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305283" y="522329"/>
            <a:ext cx="6460939" cy="727005"/>
            <a:chOff x="0" y="0"/>
            <a:chExt cx="4149663" cy="466933"/>
          </a:xfrm>
        </p:grpSpPr>
        <p:sp>
          <p:nvSpPr>
            <p:cNvPr name="Freeform 4" id="4"/>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5" id="5"/>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889881" y="448392"/>
            <a:ext cx="1415402" cy="874878"/>
            <a:chOff x="0" y="0"/>
            <a:chExt cx="755417" cy="466933"/>
          </a:xfrm>
        </p:grpSpPr>
        <p:sp>
          <p:nvSpPr>
            <p:cNvPr name="Freeform 7" id="7"/>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8" id="8"/>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Freeform 9" id="9"/>
          <p:cNvSpPr/>
          <p:nvPr/>
        </p:nvSpPr>
        <p:spPr>
          <a:xfrm flipH="false" flipV="false" rot="0">
            <a:off x="14952019" y="4881050"/>
            <a:ext cx="3335981" cy="3335981"/>
          </a:xfrm>
          <a:custGeom>
            <a:avLst/>
            <a:gdLst/>
            <a:ahLst/>
            <a:cxnLst/>
            <a:rect r="r" b="b" t="t" l="l"/>
            <a:pathLst>
              <a:path h="3335981" w="3335981">
                <a:moveTo>
                  <a:pt x="0" y="0"/>
                </a:moveTo>
                <a:lnTo>
                  <a:pt x="3335981" y="0"/>
                </a:lnTo>
                <a:lnTo>
                  <a:pt x="3335981" y="3335981"/>
                </a:lnTo>
                <a:lnTo>
                  <a:pt x="0" y="3335981"/>
                </a:lnTo>
                <a:lnTo>
                  <a:pt x="0" y="0"/>
                </a:lnTo>
                <a:close/>
              </a:path>
            </a:pathLst>
          </a:custGeom>
          <a:blipFill>
            <a:blip r:embed="rId3"/>
            <a:stretch>
              <a:fillRect l="0" t="0" r="0" b="0"/>
            </a:stretch>
          </a:blipFill>
          <a:ln w="38100" cap="rnd">
            <a:solidFill>
              <a:srgbClr val="000000"/>
            </a:solidFill>
            <a:prstDash val="solid"/>
            <a:round/>
          </a:ln>
        </p:spPr>
      </p:sp>
      <p:sp>
        <p:nvSpPr>
          <p:cNvPr name="Freeform 10" id="10"/>
          <p:cNvSpPr/>
          <p:nvPr/>
        </p:nvSpPr>
        <p:spPr>
          <a:xfrm flipH="false" flipV="false" rot="5400000">
            <a:off x="4910214" y="5600507"/>
            <a:ext cx="8592556" cy="124983"/>
          </a:xfrm>
          <a:custGeom>
            <a:avLst/>
            <a:gdLst/>
            <a:ahLst/>
            <a:cxnLst/>
            <a:rect r="r" b="b" t="t" l="l"/>
            <a:pathLst>
              <a:path h="124983" w="8592556">
                <a:moveTo>
                  <a:pt x="0" y="0"/>
                </a:moveTo>
                <a:lnTo>
                  <a:pt x="8592555" y="0"/>
                </a:lnTo>
                <a:lnTo>
                  <a:pt x="8592555" y="124983"/>
                </a:lnTo>
                <a:lnTo>
                  <a:pt x="0" y="124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597582" y="4881050"/>
            <a:ext cx="3374968" cy="3307468"/>
          </a:xfrm>
          <a:custGeom>
            <a:avLst/>
            <a:gdLst/>
            <a:ahLst/>
            <a:cxnLst/>
            <a:rect r="r" b="b" t="t" l="l"/>
            <a:pathLst>
              <a:path h="3307468" w="3374968">
                <a:moveTo>
                  <a:pt x="0" y="0"/>
                </a:moveTo>
                <a:lnTo>
                  <a:pt x="3374968" y="0"/>
                </a:lnTo>
                <a:lnTo>
                  <a:pt x="3374968" y="3307468"/>
                </a:lnTo>
                <a:lnTo>
                  <a:pt x="0" y="3307468"/>
                </a:lnTo>
                <a:lnTo>
                  <a:pt x="0" y="0"/>
                </a:lnTo>
                <a:close/>
              </a:path>
            </a:pathLst>
          </a:custGeom>
          <a:blipFill>
            <a:blip r:embed="rId6"/>
            <a:stretch>
              <a:fillRect l="0" t="0" r="0" b="0"/>
            </a:stretch>
          </a:blipFill>
          <a:ln w="38100" cap="rnd">
            <a:solidFill>
              <a:srgbClr val="000000"/>
            </a:solidFill>
            <a:prstDash val="solid"/>
            <a:round/>
          </a:ln>
        </p:spPr>
      </p:sp>
      <p:sp>
        <p:nvSpPr>
          <p:cNvPr name="TextBox 12" id="12"/>
          <p:cNvSpPr txBox="true"/>
          <p:nvPr/>
        </p:nvSpPr>
        <p:spPr>
          <a:xfrm rot="0">
            <a:off x="112087" y="2162376"/>
            <a:ext cx="9031913" cy="1980618"/>
          </a:xfrm>
          <a:prstGeom prst="rect">
            <a:avLst/>
          </a:prstGeom>
        </p:spPr>
        <p:txBody>
          <a:bodyPr anchor="t" rtlCol="false" tIns="0" lIns="0" bIns="0" rIns="0">
            <a:spAutoFit/>
          </a:bodyPr>
          <a:lstStyle/>
          <a:p>
            <a:pPr algn="l">
              <a:lnSpc>
                <a:spcPts val="3182"/>
              </a:lnSpc>
            </a:pPr>
          </a:p>
          <a:p>
            <a:pPr algn="l" marL="490723" indent="-245362" lvl="1">
              <a:lnSpc>
                <a:spcPts val="3182"/>
              </a:lnSpc>
              <a:buAutoNum type="arabicPeriod" startAt="1"/>
            </a:pPr>
            <a:r>
              <a:rPr lang="en-US" b="true" sz="2272">
                <a:solidFill>
                  <a:srgbClr val="FFFFFF"/>
                </a:solidFill>
                <a:latin typeface="Canva Sans Bold"/>
                <a:ea typeface="Canva Sans Bold"/>
                <a:cs typeface="Canva Sans Bold"/>
                <a:sym typeface="Canva Sans Bold"/>
              </a:rPr>
              <a:t>Devi</a:t>
            </a:r>
            <a:r>
              <a:rPr lang="en-US" b="true" sz="2272">
                <a:solidFill>
                  <a:srgbClr val="FFFFFF"/>
                </a:solidFill>
                <a:latin typeface="Canva Sans Bold"/>
                <a:ea typeface="Canva Sans Bold"/>
                <a:cs typeface="Canva Sans Bold"/>
                <a:sym typeface="Canva Sans Bold"/>
              </a:rPr>
              <a:t>ce: Skydroid T10 Remote Controller (Handheld device)</a:t>
            </a:r>
          </a:p>
          <a:p>
            <a:pPr algn="l" marL="490723" indent="-245362" lvl="1">
              <a:lnSpc>
                <a:spcPts val="3182"/>
              </a:lnSpc>
              <a:buAutoNum type="arabicPeriod" startAt="1"/>
            </a:pPr>
            <a:r>
              <a:rPr lang="en-US" b="true" sz="2272">
                <a:solidFill>
                  <a:srgbClr val="FFFFFF"/>
                </a:solidFill>
                <a:latin typeface="Canva Sans Bold"/>
                <a:ea typeface="Canva Sans Bold"/>
                <a:cs typeface="Canva Sans Bold"/>
                <a:sym typeface="Canva Sans Bold"/>
              </a:rPr>
              <a:t>Function: Sends control signals (joystick inputs, switches, and buttons) to the d</a:t>
            </a:r>
            <a:r>
              <a:rPr lang="en-US" b="true" sz="2272">
                <a:solidFill>
                  <a:srgbClr val="FFFFFF"/>
                </a:solidFill>
                <a:latin typeface="Canva Sans Bold"/>
                <a:ea typeface="Canva Sans Bold"/>
                <a:cs typeface="Canva Sans Bold"/>
                <a:sym typeface="Canva Sans Bold"/>
              </a:rPr>
              <a:t>rone or vehicle.</a:t>
            </a:r>
          </a:p>
          <a:p>
            <a:pPr algn="l" marL="490723" indent="-245362" lvl="1">
              <a:lnSpc>
                <a:spcPts val="3182"/>
              </a:lnSpc>
              <a:spcBef>
                <a:spcPct val="0"/>
              </a:spcBef>
              <a:buAutoNum type="arabicPeriod" startAt="1"/>
            </a:pPr>
            <a:r>
              <a:rPr lang="en-US" b="true" sz="2272">
                <a:solidFill>
                  <a:srgbClr val="FFFFFF"/>
                </a:solidFill>
                <a:latin typeface="Canva Sans Bold"/>
                <a:ea typeface="Canva Sans Bold"/>
                <a:cs typeface="Canva Sans Bold"/>
                <a:sym typeface="Canva Sans Bold"/>
              </a:rPr>
              <a:t>Features:</a:t>
            </a:r>
          </a:p>
        </p:txBody>
      </p:sp>
      <p:sp>
        <p:nvSpPr>
          <p:cNvPr name="TextBox 13" id="13"/>
          <p:cNvSpPr txBox="true"/>
          <p:nvPr/>
        </p:nvSpPr>
        <p:spPr>
          <a:xfrm rot="0">
            <a:off x="6706692" y="484794"/>
            <a:ext cx="5839049"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RECEIVER AND TRANSMITTER</a:t>
            </a:r>
          </a:p>
        </p:txBody>
      </p:sp>
      <p:sp>
        <p:nvSpPr>
          <p:cNvPr name="TextBox 14" id="14"/>
          <p:cNvSpPr txBox="true"/>
          <p:nvPr/>
        </p:nvSpPr>
        <p:spPr>
          <a:xfrm rot="0">
            <a:off x="5200594" y="455936"/>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07</a:t>
            </a:r>
          </a:p>
        </p:txBody>
      </p:sp>
      <p:sp>
        <p:nvSpPr>
          <p:cNvPr name="TextBox 15" id="15"/>
          <p:cNvSpPr txBox="true"/>
          <p:nvPr/>
        </p:nvSpPr>
        <p:spPr>
          <a:xfrm rot="0">
            <a:off x="3472433" y="1667908"/>
            <a:ext cx="2834897" cy="567055"/>
          </a:xfrm>
          <a:prstGeom prst="rect">
            <a:avLst/>
          </a:prstGeom>
        </p:spPr>
        <p:txBody>
          <a:bodyPr anchor="t" rtlCol="false" tIns="0" lIns="0" bIns="0" rIns="0">
            <a:spAutoFit/>
          </a:bodyPr>
          <a:lstStyle/>
          <a:p>
            <a:pPr algn="ctr">
              <a:lnSpc>
                <a:spcPts val="4013"/>
              </a:lnSpc>
            </a:pPr>
            <a:r>
              <a:rPr lang="en-US" b="true" sz="4721" spc="-141">
                <a:solidFill>
                  <a:srgbClr val="F7930F"/>
                </a:solidFill>
                <a:latin typeface="Barlow Condensed Semi-Bold"/>
                <a:ea typeface="Barlow Condensed Semi-Bold"/>
                <a:cs typeface="Barlow Condensed Semi-Bold"/>
                <a:sym typeface="Barlow Condensed Semi-Bold"/>
              </a:rPr>
              <a:t>TRANSMITTER</a:t>
            </a:r>
          </a:p>
        </p:txBody>
      </p:sp>
      <p:sp>
        <p:nvSpPr>
          <p:cNvPr name="TextBox 16" id="16"/>
          <p:cNvSpPr txBox="true"/>
          <p:nvPr/>
        </p:nvSpPr>
        <p:spPr>
          <a:xfrm rot="0">
            <a:off x="395490" y="3791939"/>
            <a:ext cx="5599081" cy="5637289"/>
          </a:xfrm>
          <a:prstGeom prst="rect">
            <a:avLst/>
          </a:prstGeom>
        </p:spPr>
        <p:txBody>
          <a:bodyPr anchor="t" rtlCol="false" tIns="0" lIns="0" bIns="0" rIns="0">
            <a:spAutoFit/>
          </a:bodyPr>
          <a:lstStyle/>
          <a:p>
            <a:pPr algn="l">
              <a:lnSpc>
                <a:spcPts val="3182"/>
              </a:lnSpc>
            </a:pP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10 channels (physical control channels) to which we can assign different functions</a:t>
            </a: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Antenna</a:t>
            </a:r>
            <a:r>
              <a:rPr lang="en-US" b="true" sz="2272">
                <a:solidFill>
                  <a:srgbClr val="FFFFFF"/>
                </a:solidFill>
                <a:latin typeface="Canva Sans Bold"/>
                <a:ea typeface="Canva Sans Bold"/>
                <a:cs typeface="Canva Sans Bold"/>
                <a:sym typeface="Canva Sans Bold"/>
              </a:rPr>
              <a:t>: 2.4 GHz 3 dB built-in antenna</a:t>
            </a: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App I</a:t>
            </a:r>
            <a:r>
              <a:rPr lang="en-US" b="true" sz="2272">
                <a:solidFill>
                  <a:srgbClr val="FFFFFF"/>
                </a:solidFill>
                <a:latin typeface="Canva Sans Bold"/>
                <a:ea typeface="Canva Sans Bold"/>
                <a:cs typeface="Canva Sans Bold"/>
                <a:sym typeface="Canva Sans Bold"/>
              </a:rPr>
              <a:t>ntegration: Bluetooth connectivity for parameter adjustments, channel binding, failsafe settings, and firmware upgrades via the Devic</a:t>
            </a:r>
            <a:r>
              <a:rPr lang="en-US" b="true" sz="2272">
                <a:solidFill>
                  <a:srgbClr val="FFFFFF"/>
                </a:solidFill>
                <a:latin typeface="Canva Sans Bold"/>
                <a:ea typeface="Canva Sans Bold"/>
                <a:cs typeface="Canva Sans Bold"/>
                <a:sym typeface="Canva Sans Bold"/>
              </a:rPr>
              <a:t>e Helper mobile App</a:t>
            </a:r>
          </a:p>
          <a:p>
            <a:pPr algn="l" marL="490723" indent="-245362" lvl="1">
              <a:lnSpc>
                <a:spcPts val="3182"/>
              </a:lnSpc>
              <a:spcBef>
                <a:spcPct val="0"/>
              </a:spcBef>
              <a:buFont typeface="Arial"/>
              <a:buChar char="•"/>
            </a:pPr>
            <a:r>
              <a:rPr lang="en-US" b="true" sz="2272">
                <a:solidFill>
                  <a:srgbClr val="FFFFFF"/>
                </a:solidFill>
                <a:latin typeface="Canva Sans Bold"/>
                <a:ea typeface="Canva Sans Bold"/>
                <a:cs typeface="Canva Sans Bold"/>
                <a:sym typeface="Canva Sans Bold"/>
              </a:rPr>
              <a:t>Send commands 300 times per second</a:t>
            </a:r>
          </a:p>
        </p:txBody>
      </p:sp>
      <p:sp>
        <p:nvSpPr>
          <p:cNvPr name="TextBox 17" id="17"/>
          <p:cNvSpPr txBox="true"/>
          <p:nvPr/>
        </p:nvSpPr>
        <p:spPr>
          <a:xfrm rot="0">
            <a:off x="9206491" y="2162376"/>
            <a:ext cx="8901330" cy="2380668"/>
          </a:xfrm>
          <a:prstGeom prst="rect">
            <a:avLst/>
          </a:prstGeom>
        </p:spPr>
        <p:txBody>
          <a:bodyPr anchor="t" rtlCol="false" tIns="0" lIns="0" bIns="0" rIns="0">
            <a:spAutoFit/>
          </a:bodyPr>
          <a:lstStyle/>
          <a:p>
            <a:pPr algn="l">
              <a:lnSpc>
                <a:spcPts val="3182"/>
              </a:lnSpc>
            </a:pPr>
          </a:p>
          <a:p>
            <a:pPr algn="l" marL="490723" indent="-245362" lvl="1">
              <a:lnSpc>
                <a:spcPts val="3182"/>
              </a:lnSpc>
              <a:buAutoNum type="arabicPeriod" startAt="1"/>
            </a:pPr>
            <a:r>
              <a:rPr lang="en-US" b="true" sz="2272">
                <a:solidFill>
                  <a:srgbClr val="FFFFFF"/>
                </a:solidFill>
                <a:latin typeface="Canva Sans Bold"/>
                <a:ea typeface="Canva Sans Bold"/>
                <a:cs typeface="Canva Sans Bold"/>
                <a:sym typeface="Canva Sans Bold"/>
              </a:rPr>
              <a:t>Devi</a:t>
            </a:r>
            <a:r>
              <a:rPr lang="en-US" b="true" sz="2272">
                <a:solidFill>
                  <a:srgbClr val="FFFFFF"/>
                </a:solidFill>
                <a:latin typeface="Canva Sans Bold"/>
                <a:ea typeface="Canva Sans Bold"/>
                <a:cs typeface="Canva Sans Bold"/>
                <a:sym typeface="Canva Sans Bold"/>
              </a:rPr>
              <a:t>ce: Skydroid R10 Mini Receiver (Drone-mounted device)</a:t>
            </a:r>
          </a:p>
          <a:p>
            <a:pPr algn="l" marL="490723" indent="-245362" lvl="1">
              <a:lnSpc>
                <a:spcPts val="3182"/>
              </a:lnSpc>
              <a:buAutoNum type="arabicPeriod" startAt="1"/>
            </a:pPr>
            <a:r>
              <a:rPr lang="en-US" b="true" sz="2272">
                <a:solidFill>
                  <a:srgbClr val="FFFFFF"/>
                </a:solidFill>
                <a:latin typeface="Canva Sans Bold"/>
                <a:ea typeface="Canva Sans Bold"/>
                <a:cs typeface="Canva Sans Bold"/>
                <a:sym typeface="Canva Sans Bold"/>
              </a:rPr>
              <a:t>Function: Receives control signals from the transmitter and sends telemetry data back to the g</a:t>
            </a:r>
            <a:r>
              <a:rPr lang="en-US" b="true" sz="2272">
                <a:solidFill>
                  <a:srgbClr val="FFFFFF"/>
                </a:solidFill>
                <a:latin typeface="Canva Sans Bold"/>
                <a:ea typeface="Canva Sans Bold"/>
                <a:cs typeface="Canva Sans Bold"/>
                <a:sym typeface="Canva Sans Bold"/>
              </a:rPr>
              <a:t>round station.</a:t>
            </a:r>
          </a:p>
          <a:p>
            <a:pPr algn="l" marL="490723" indent="-245362" lvl="1">
              <a:lnSpc>
                <a:spcPts val="3182"/>
              </a:lnSpc>
              <a:buAutoNum type="arabicPeriod" startAt="1"/>
            </a:pPr>
            <a:r>
              <a:rPr lang="en-US" b="true" sz="2272">
                <a:solidFill>
                  <a:srgbClr val="FFFFFF"/>
                </a:solidFill>
                <a:latin typeface="Canva Sans Bold"/>
                <a:ea typeface="Canva Sans Bold"/>
                <a:cs typeface="Canva Sans Bold"/>
                <a:sym typeface="Canva Sans Bold"/>
              </a:rPr>
              <a:t>Features:</a:t>
            </a:r>
          </a:p>
        </p:txBody>
      </p:sp>
      <p:sp>
        <p:nvSpPr>
          <p:cNvPr name="TextBox 18" id="18"/>
          <p:cNvSpPr txBox="true"/>
          <p:nvPr/>
        </p:nvSpPr>
        <p:spPr>
          <a:xfrm rot="0">
            <a:off x="9440167" y="4104894"/>
            <a:ext cx="5599081" cy="3980868"/>
          </a:xfrm>
          <a:prstGeom prst="rect">
            <a:avLst/>
          </a:prstGeom>
        </p:spPr>
        <p:txBody>
          <a:bodyPr anchor="t" rtlCol="false" tIns="0" lIns="0" bIns="0" rIns="0">
            <a:spAutoFit/>
          </a:bodyPr>
          <a:lstStyle/>
          <a:p>
            <a:pPr algn="l">
              <a:lnSpc>
                <a:spcPts val="3182"/>
              </a:lnSpc>
            </a:pP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Dual 2.4</a:t>
            </a:r>
            <a:r>
              <a:rPr lang="en-US" b="true" sz="2272">
                <a:solidFill>
                  <a:srgbClr val="FFFFFF"/>
                </a:solidFill>
                <a:latin typeface="Canva Sans Bold"/>
                <a:ea typeface="Canva Sans Bold"/>
                <a:cs typeface="Canva Sans Bold"/>
                <a:sym typeface="Canva Sans Bold"/>
              </a:rPr>
              <a:t> GHz antennas for strong, stable signal reception</a:t>
            </a: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Binding button and LED indicators for easy connection and status monitoring</a:t>
            </a: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Supports Bluetooth firmware updates via Device Helper app</a:t>
            </a:r>
          </a:p>
          <a:p>
            <a:pPr algn="l">
              <a:lnSpc>
                <a:spcPts val="3182"/>
              </a:lnSpc>
            </a:pPr>
          </a:p>
          <a:p>
            <a:pPr algn="l">
              <a:lnSpc>
                <a:spcPts val="3182"/>
              </a:lnSpc>
            </a:pPr>
          </a:p>
        </p:txBody>
      </p:sp>
      <p:sp>
        <p:nvSpPr>
          <p:cNvPr name="TextBox 19" id="19"/>
          <p:cNvSpPr txBox="true"/>
          <p:nvPr/>
        </p:nvSpPr>
        <p:spPr>
          <a:xfrm rot="0">
            <a:off x="12239708" y="1667908"/>
            <a:ext cx="2834897" cy="567055"/>
          </a:xfrm>
          <a:prstGeom prst="rect">
            <a:avLst/>
          </a:prstGeom>
        </p:spPr>
        <p:txBody>
          <a:bodyPr anchor="t" rtlCol="false" tIns="0" lIns="0" bIns="0" rIns="0">
            <a:spAutoFit/>
          </a:bodyPr>
          <a:lstStyle/>
          <a:p>
            <a:pPr algn="ctr">
              <a:lnSpc>
                <a:spcPts val="4013"/>
              </a:lnSpc>
            </a:pPr>
            <a:r>
              <a:rPr lang="en-US" b="true" sz="4721" spc="-141">
                <a:solidFill>
                  <a:srgbClr val="428CE2"/>
                </a:solidFill>
                <a:latin typeface="Barlow Condensed Semi-Bold"/>
                <a:ea typeface="Barlow Condensed Semi-Bold"/>
                <a:cs typeface="Barlow Condensed Semi-Bold"/>
                <a:sym typeface="Barlow Condensed Semi-Bold"/>
              </a:rPr>
              <a:t>RECEIVER</a:t>
            </a:r>
          </a:p>
        </p:txBody>
      </p:sp>
      <p:sp>
        <p:nvSpPr>
          <p:cNvPr name="TextBox 20" id="20"/>
          <p:cNvSpPr txBox="true"/>
          <p:nvPr/>
        </p:nvSpPr>
        <p:spPr>
          <a:xfrm rot="0">
            <a:off x="9440167" y="6877632"/>
            <a:ext cx="5599081" cy="2380668"/>
          </a:xfrm>
          <a:prstGeom prst="rect">
            <a:avLst/>
          </a:prstGeom>
        </p:spPr>
        <p:txBody>
          <a:bodyPr anchor="t" rtlCol="false" tIns="0" lIns="0" bIns="0" rIns="0">
            <a:spAutoFit/>
          </a:bodyPr>
          <a:lstStyle/>
          <a:p>
            <a:pPr algn="l">
              <a:lnSpc>
                <a:spcPts val="3182"/>
              </a:lnSpc>
            </a:pP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Digital Vid</a:t>
            </a:r>
            <a:r>
              <a:rPr lang="en-US" b="true" sz="2272">
                <a:solidFill>
                  <a:srgbClr val="FFFFFF"/>
                </a:solidFill>
                <a:latin typeface="Canva Sans Bold"/>
                <a:ea typeface="Canva Sans Bold"/>
                <a:cs typeface="Canva Sans Bold"/>
                <a:sym typeface="Canva Sans Bold"/>
              </a:rPr>
              <a:t>eo Link: Up to 7 km line-of-sight</a:t>
            </a:r>
          </a:p>
          <a:p>
            <a:pPr algn="l" marL="490723" indent="-245362" lvl="1">
              <a:lnSpc>
                <a:spcPts val="3182"/>
              </a:lnSpc>
              <a:buFont typeface="Arial"/>
              <a:buChar char="•"/>
            </a:pPr>
            <a:r>
              <a:rPr lang="en-US" b="true" sz="2272">
                <a:solidFill>
                  <a:srgbClr val="FFFFFF"/>
                </a:solidFill>
                <a:latin typeface="Canva Sans Bold"/>
                <a:ea typeface="Canva Sans Bold"/>
                <a:cs typeface="Canva Sans Bold"/>
                <a:sym typeface="Canva Sans Bold"/>
              </a:rPr>
              <a:t>Data &amp; Telemetry Link: Up to 10 km line-of-sight</a:t>
            </a:r>
          </a:p>
          <a:p>
            <a:pPr algn="l">
              <a:lnSpc>
                <a:spcPts val="318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71216" y="3685586"/>
            <a:ext cx="3799171" cy="3799171"/>
          </a:xfrm>
          <a:custGeom>
            <a:avLst/>
            <a:gdLst/>
            <a:ahLst/>
            <a:cxnLst/>
            <a:rect r="r" b="b" t="t" l="l"/>
            <a:pathLst>
              <a:path h="3799171" w="3799171">
                <a:moveTo>
                  <a:pt x="0" y="0"/>
                </a:moveTo>
                <a:lnTo>
                  <a:pt x="3799172" y="0"/>
                </a:lnTo>
                <a:lnTo>
                  <a:pt x="3799172" y="3799172"/>
                </a:lnTo>
                <a:lnTo>
                  <a:pt x="0" y="3799172"/>
                </a:lnTo>
                <a:lnTo>
                  <a:pt x="0" y="0"/>
                </a:lnTo>
                <a:close/>
              </a:path>
            </a:pathLst>
          </a:custGeom>
          <a:blipFill>
            <a:blip r:embed="rId5"/>
            <a:stretch>
              <a:fillRect l="0" t="0" r="0" b="0"/>
            </a:stretch>
          </a:blipFill>
        </p:spPr>
      </p:sp>
      <p:sp>
        <p:nvSpPr>
          <p:cNvPr name="TextBox 6" id="6"/>
          <p:cNvSpPr txBox="true"/>
          <p:nvPr/>
        </p:nvSpPr>
        <p:spPr>
          <a:xfrm rot="0">
            <a:off x="0" y="2255824"/>
            <a:ext cx="13271216" cy="6515822"/>
          </a:xfrm>
          <a:prstGeom prst="rect">
            <a:avLst/>
          </a:prstGeom>
        </p:spPr>
        <p:txBody>
          <a:bodyPr anchor="t" rtlCol="false" tIns="0" lIns="0" bIns="0" rIns="0">
            <a:spAutoFit/>
          </a:bodyPr>
          <a:lstStyle/>
          <a:p>
            <a:pPr algn="l">
              <a:lnSpc>
                <a:spcPts val="4019"/>
              </a:lnSpc>
            </a:pPr>
            <a:r>
              <a:rPr lang="en-US" sz="2104" b="true">
                <a:solidFill>
                  <a:srgbClr val="FFFFFF"/>
                </a:solidFill>
                <a:latin typeface="Canva Sans Bold"/>
                <a:ea typeface="Canva Sans Bold"/>
                <a:cs typeface="Canva Sans Bold"/>
                <a:sym typeface="Canva Sans Bold"/>
              </a:rPr>
              <a:t>🔹 Basic W</a:t>
            </a:r>
            <a:r>
              <a:rPr lang="en-US" b="true" sz="2104">
                <a:solidFill>
                  <a:srgbClr val="FFFFFF"/>
                </a:solidFill>
                <a:latin typeface="Canva Sans Bold"/>
                <a:ea typeface="Canva Sans Bold"/>
                <a:cs typeface="Canva Sans Bold"/>
                <a:sym typeface="Canva Sans Bold"/>
              </a:rPr>
              <a:t>orking Principle</a:t>
            </a:r>
          </a:p>
          <a:p>
            <a:pPr algn="l" marL="454399" indent="-227199" lvl="1">
              <a:lnSpc>
                <a:spcPts val="4019"/>
              </a:lnSpc>
              <a:buFont typeface="Arial"/>
              <a:buChar char="•"/>
            </a:pPr>
            <a:r>
              <a:rPr lang="en-US" b="true" sz="2104">
                <a:solidFill>
                  <a:srgbClr val="FFFFFF"/>
                </a:solidFill>
                <a:latin typeface="Canva Sans Bold"/>
                <a:ea typeface="Canva Sans Bold"/>
                <a:cs typeface="Canva Sans Bold"/>
                <a:sym typeface="Canva Sans Bold"/>
              </a:rPr>
              <a:t>GPS Functionality:</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Receives satellite signals from multiple constellations (GPS, GLONASS, Galileo, BeiDou).</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Calculates precise 3D position (latitude, longitude, altitude) by triangulating distance from satellites.</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Uses WGS-84 coordinate system for mapping locations.</a:t>
            </a:r>
          </a:p>
          <a:p>
            <a:pPr algn="l" marL="454399" indent="-227199" lvl="1">
              <a:lnSpc>
                <a:spcPts val="4019"/>
              </a:lnSpc>
              <a:buFont typeface="Arial"/>
              <a:buChar char="•"/>
            </a:pPr>
            <a:r>
              <a:rPr lang="en-US" b="true" sz="2104">
                <a:solidFill>
                  <a:srgbClr val="FFFFFF"/>
                </a:solidFill>
                <a:latin typeface="Canva Sans Bold"/>
                <a:ea typeface="Canva Sans Bold"/>
                <a:cs typeface="Canva Sans Bold"/>
                <a:sym typeface="Canva Sans Bold"/>
              </a:rPr>
              <a:t>Compass (Magnetometer) Functionality:</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Measures Earth’s magnetic field to determine heading (orientation of the drone).</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Assists in stable direction control and Return-to-Home (RTH) navigation.</a:t>
            </a:r>
          </a:p>
          <a:p>
            <a:pPr algn="l" marL="454399" indent="-227199" lvl="1">
              <a:lnSpc>
                <a:spcPts val="4019"/>
              </a:lnSpc>
              <a:buFont typeface="Arial"/>
              <a:buChar char="•"/>
            </a:pPr>
            <a:r>
              <a:rPr lang="en-US" b="true" sz="2104">
                <a:solidFill>
                  <a:srgbClr val="FFFFFF"/>
                </a:solidFill>
                <a:latin typeface="Canva Sans Bold"/>
                <a:ea typeface="Canva Sans Bold"/>
                <a:cs typeface="Canva Sans Bold"/>
                <a:sym typeface="Canva Sans Bold"/>
              </a:rPr>
              <a:t>Flight Controller Interface:</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Sends GPS position and compass heading data to Pixhawk via serial communication.</a:t>
            </a:r>
          </a:p>
          <a:p>
            <a:pPr algn="l" marL="908798" indent="-302933" lvl="2">
              <a:lnSpc>
                <a:spcPts val="4019"/>
              </a:lnSpc>
              <a:buFont typeface="Arial"/>
              <a:buChar char="⚬"/>
            </a:pPr>
            <a:r>
              <a:rPr lang="en-US" b="true" sz="2104">
                <a:solidFill>
                  <a:srgbClr val="FFFFFF"/>
                </a:solidFill>
                <a:latin typeface="Canva Sans Bold"/>
                <a:ea typeface="Canva Sans Bold"/>
                <a:cs typeface="Canva Sans Bold"/>
                <a:sym typeface="Canva Sans Bold"/>
              </a:rPr>
              <a:t>Enables real-time navigation, waypoint tracking, and autonomous flight.</a:t>
            </a:r>
          </a:p>
          <a:p>
            <a:pPr algn="l">
              <a:lnSpc>
                <a:spcPts val="4019"/>
              </a:lnSpc>
            </a:pPr>
          </a:p>
        </p:txBody>
      </p:sp>
      <p:sp>
        <p:nvSpPr>
          <p:cNvPr name="TextBox 7" id="7"/>
          <p:cNvSpPr txBox="true"/>
          <p:nvPr/>
        </p:nvSpPr>
        <p:spPr>
          <a:xfrm rot="0">
            <a:off x="6767914" y="1168296"/>
            <a:ext cx="6049601" cy="562297"/>
          </a:xfrm>
          <a:prstGeom prst="rect">
            <a:avLst/>
          </a:prstGeom>
        </p:spPr>
        <p:txBody>
          <a:bodyPr anchor="t" rtlCol="false" tIns="0" lIns="0" bIns="0" rIns="0">
            <a:spAutoFit/>
          </a:bodyPr>
          <a:lstStyle/>
          <a:p>
            <a:pPr algn="ctr">
              <a:lnSpc>
                <a:spcPts val="4013"/>
              </a:lnSpc>
            </a:pPr>
            <a:r>
              <a:rPr lang="en-US" b="true" sz="4721" spc="-141">
                <a:solidFill>
                  <a:srgbClr val="FDFDFD"/>
                </a:solidFill>
                <a:latin typeface="Barlow Condensed Bold"/>
                <a:ea typeface="Barlow Condensed Bold"/>
                <a:cs typeface="Barlow Condensed Bold"/>
                <a:sym typeface="Barlow Condensed Bold"/>
              </a:rPr>
              <a:t>NEO-M8N READYTOSKY GPS</a:t>
            </a:r>
          </a:p>
        </p:txBody>
      </p:sp>
      <p:grpSp>
        <p:nvGrpSpPr>
          <p:cNvPr name="Group 8" id="8"/>
          <p:cNvGrpSpPr/>
          <p:nvPr/>
        </p:nvGrpSpPr>
        <p:grpSpPr>
          <a:xfrm rot="0">
            <a:off x="6356577" y="1028700"/>
            <a:ext cx="6460939" cy="727005"/>
            <a:chOff x="0" y="0"/>
            <a:chExt cx="4149663" cy="466933"/>
          </a:xfrm>
        </p:grpSpPr>
        <p:sp>
          <p:nvSpPr>
            <p:cNvPr name="Freeform 9" id="9"/>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0" id="10"/>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941175" y="954763"/>
            <a:ext cx="1415402" cy="874878"/>
            <a:chOff x="0" y="0"/>
            <a:chExt cx="755417" cy="466933"/>
          </a:xfrm>
        </p:grpSpPr>
        <p:sp>
          <p:nvSpPr>
            <p:cNvPr name="Freeform 12" id="12"/>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3" id="13"/>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4" id="14"/>
          <p:cNvSpPr txBox="true"/>
          <p:nvPr/>
        </p:nvSpPr>
        <p:spPr>
          <a:xfrm rot="0">
            <a:off x="5251887" y="962308"/>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2A21"/>
        </a:solidFill>
      </p:bgPr>
    </p:bg>
    <p:spTree>
      <p:nvGrpSpPr>
        <p:cNvPr id="1" name=""/>
        <p:cNvGrpSpPr/>
        <p:nvPr/>
      </p:nvGrpSpPr>
      <p:grpSpPr>
        <a:xfrm>
          <a:off x="0" y="0"/>
          <a:ext cx="0" cy="0"/>
          <a:chOff x="0" y="0"/>
          <a:chExt cx="0" cy="0"/>
        </a:xfrm>
      </p:grpSpPr>
      <p:grpSp>
        <p:nvGrpSpPr>
          <p:cNvPr name="Group 2" id="2"/>
          <p:cNvGrpSpPr/>
          <p:nvPr/>
        </p:nvGrpSpPr>
        <p:grpSpPr>
          <a:xfrm rot="0">
            <a:off x="2492709" y="2249954"/>
            <a:ext cx="6460939" cy="727005"/>
            <a:chOff x="0" y="0"/>
            <a:chExt cx="4149663" cy="466933"/>
          </a:xfrm>
        </p:grpSpPr>
        <p:sp>
          <p:nvSpPr>
            <p:cNvPr name="Freeform 3" id="3"/>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4" id="4"/>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89611" y="2147113"/>
            <a:ext cx="1415402" cy="874878"/>
            <a:chOff x="0" y="0"/>
            <a:chExt cx="755417" cy="466933"/>
          </a:xfrm>
        </p:grpSpPr>
        <p:sp>
          <p:nvSpPr>
            <p:cNvPr name="Freeform 6" id="6"/>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7" id="7"/>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8" id="8"/>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9" id="9"/>
          <p:cNvGrpSpPr/>
          <p:nvPr/>
        </p:nvGrpSpPr>
        <p:grpSpPr>
          <a:xfrm rot="0">
            <a:off x="867828" y="867009"/>
            <a:ext cx="732496" cy="323382"/>
            <a:chOff x="0" y="0"/>
            <a:chExt cx="976661" cy="431176"/>
          </a:xfrm>
        </p:grpSpPr>
        <p:grpSp>
          <p:nvGrpSpPr>
            <p:cNvPr name="Group 10" id="10"/>
            <p:cNvGrpSpPr/>
            <p:nvPr/>
          </p:nvGrpSpPr>
          <p:grpSpPr>
            <a:xfrm rot="0">
              <a:off x="0" y="0"/>
              <a:ext cx="375278" cy="431176"/>
              <a:chOff x="0" y="0"/>
              <a:chExt cx="406400" cy="466933"/>
            </a:xfrm>
          </p:grpSpPr>
          <p:sp>
            <p:nvSpPr>
              <p:cNvPr name="Freeform 11" id="11"/>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2" id="12"/>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00691"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01383"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9" id="19"/>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2705013" y="3197608"/>
            <a:ext cx="12056766" cy="6369267"/>
          </a:xfrm>
          <a:custGeom>
            <a:avLst/>
            <a:gdLst/>
            <a:ahLst/>
            <a:cxnLst/>
            <a:rect r="r" b="b" t="t" l="l"/>
            <a:pathLst>
              <a:path h="6369267" w="12056766">
                <a:moveTo>
                  <a:pt x="0" y="0"/>
                </a:moveTo>
                <a:lnTo>
                  <a:pt x="12056766" y="0"/>
                </a:lnTo>
                <a:lnTo>
                  <a:pt x="12056766" y="6369267"/>
                </a:lnTo>
                <a:lnTo>
                  <a:pt x="0" y="6369267"/>
                </a:lnTo>
                <a:lnTo>
                  <a:pt x="0" y="0"/>
                </a:lnTo>
                <a:close/>
              </a:path>
            </a:pathLst>
          </a:custGeom>
          <a:blipFill>
            <a:blip r:embed="rId2"/>
            <a:stretch>
              <a:fillRect l="0" t="-3766" r="0" b="-2475"/>
            </a:stretch>
          </a:blipFill>
        </p:spPr>
      </p:sp>
      <p:sp>
        <p:nvSpPr>
          <p:cNvPr name="TextBox 21" id="21"/>
          <p:cNvSpPr txBox="true"/>
          <p:nvPr/>
        </p:nvSpPr>
        <p:spPr>
          <a:xfrm rot="0">
            <a:off x="3114598" y="2212419"/>
            <a:ext cx="5839049"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POWER DISTRIBUTION CHART</a:t>
            </a:r>
          </a:p>
        </p:txBody>
      </p:sp>
      <p:sp>
        <p:nvSpPr>
          <p:cNvPr name="TextBox 22" id="22"/>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2492709" y="2249954"/>
            <a:ext cx="6460939" cy="727005"/>
            <a:chOff x="0" y="0"/>
            <a:chExt cx="4149663" cy="466933"/>
          </a:xfrm>
        </p:grpSpPr>
        <p:sp>
          <p:nvSpPr>
            <p:cNvPr name="Freeform 4" id="4"/>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5" id="5"/>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9611" y="2147113"/>
            <a:ext cx="1415402" cy="874878"/>
            <a:chOff x="0" y="0"/>
            <a:chExt cx="755417" cy="466933"/>
          </a:xfrm>
        </p:grpSpPr>
        <p:sp>
          <p:nvSpPr>
            <p:cNvPr name="Freeform 7" id="7"/>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8" id="8"/>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9" id="9"/>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0" id="10"/>
          <p:cNvGrpSpPr/>
          <p:nvPr/>
        </p:nvGrpSpPr>
        <p:grpSpPr>
          <a:xfrm rot="0">
            <a:off x="867828" y="867009"/>
            <a:ext cx="732496" cy="323382"/>
            <a:chOff x="0" y="0"/>
            <a:chExt cx="976661" cy="431176"/>
          </a:xfrm>
        </p:grpSpPr>
        <p:grpSp>
          <p:nvGrpSpPr>
            <p:cNvPr name="Group 11" id="11"/>
            <p:cNvGrpSpPr/>
            <p:nvPr/>
          </p:nvGrpSpPr>
          <p:grpSpPr>
            <a:xfrm rot="0">
              <a:off x="0" y="0"/>
              <a:ext cx="375278" cy="431176"/>
              <a:chOff x="0" y="0"/>
              <a:chExt cx="406400" cy="466933"/>
            </a:xfrm>
          </p:grpSpPr>
          <p:sp>
            <p:nvSpPr>
              <p:cNvPr name="Freeform 12" id="12"/>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3" id="13"/>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00691" y="0"/>
              <a:ext cx="375278" cy="431176"/>
              <a:chOff x="0" y="0"/>
              <a:chExt cx="406400" cy="466933"/>
            </a:xfrm>
          </p:grpSpPr>
          <p:sp>
            <p:nvSpPr>
              <p:cNvPr name="Freeform 15" id="15"/>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01383" y="0"/>
              <a:ext cx="375278" cy="431176"/>
              <a:chOff x="0" y="0"/>
              <a:chExt cx="406400" cy="466933"/>
            </a:xfrm>
          </p:grpSpPr>
          <p:sp>
            <p:nvSpPr>
              <p:cNvPr name="Freeform 18" id="18"/>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0" id="20"/>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1707007" y="1926380"/>
            <a:ext cx="2801154" cy="1634762"/>
          </a:xfrm>
          <a:custGeom>
            <a:avLst/>
            <a:gdLst/>
            <a:ahLst/>
            <a:cxnLst/>
            <a:rect r="r" b="b" t="t" l="l"/>
            <a:pathLst>
              <a:path h="1634762" w="2801154">
                <a:moveTo>
                  <a:pt x="0" y="0"/>
                </a:moveTo>
                <a:lnTo>
                  <a:pt x="2801154" y="0"/>
                </a:lnTo>
                <a:lnTo>
                  <a:pt x="2801154" y="1634762"/>
                </a:lnTo>
                <a:lnTo>
                  <a:pt x="0" y="1634762"/>
                </a:lnTo>
                <a:lnTo>
                  <a:pt x="0" y="0"/>
                </a:lnTo>
                <a:close/>
              </a:path>
            </a:pathLst>
          </a:custGeom>
          <a:blipFill>
            <a:blip r:embed="rId3"/>
            <a:stretch>
              <a:fillRect l="-843" t="0" r="0" b="-3676"/>
            </a:stretch>
          </a:blipFill>
        </p:spPr>
      </p:sp>
      <p:sp>
        <p:nvSpPr>
          <p:cNvPr name="Freeform 22" id="22"/>
          <p:cNvSpPr/>
          <p:nvPr/>
        </p:nvSpPr>
        <p:spPr>
          <a:xfrm flipH="false" flipV="false" rot="0">
            <a:off x="13601089" y="4384099"/>
            <a:ext cx="4062968" cy="4062968"/>
          </a:xfrm>
          <a:custGeom>
            <a:avLst/>
            <a:gdLst/>
            <a:ahLst/>
            <a:cxnLst/>
            <a:rect r="r" b="b" t="t" l="l"/>
            <a:pathLst>
              <a:path h="4062968" w="4062968">
                <a:moveTo>
                  <a:pt x="0" y="0"/>
                </a:moveTo>
                <a:lnTo>
                  <a:pt x="4062968" y="0"/>
                </a:lnTo>
                <a:lnTo>
                  <a:pt x="4062968" y="4062968"/>
                </a:lnTo>
                <a:lnTo>
                  <a:pt x="0" y="4062968"/>
                </a:lnTo>
                <a:lnTo>
                  <a:pt x="0" y="0"/>
                </a:lnTo>
                <a:close/>
              </a:path>
            </a:pathLst>
          </a:custGeom>
          <a:blipFill>
            <a:blip r:embed="rId4"/>
            <a:stretch>
              <a:fillRect l="0" t="0" r="0" b="0"/>
            </a:stretch>
          </a:blipFill>
        </p:spPr>
      </p:sp>
      <p:sp>
        <p:nvSpPr>
          <p:cNvPr name="Freeform 23" id="23"/>
          <p:cNvSpPr/>
          <p:nvPr/>
        </p:nvSpPr>
        <p:spPr>
          <a:xfrm flipH="false" flipV="false" rot="0">
            <a:off x="14775836" y="1926380"/>
            <a:ext cx="2878696" cy="1632452"/>
          </a:xfrm>
          <a:custGeom>
            <a:avLst/>
            <a:gdLst/>
            <a:ahLst/>
            <a:cxnLst/>
            <a:rect r="r" b="b" t="t" l="l"/>
            <a:pathLst>
              <a:path h="1632452" w="2878696">
                <a:moveTo>
                  <a:pt x="0" y="0"/>
                </a:moveTo>
                <a:lnTo>
                  <a:pt x="2878696" y="0"/>
                </a:lnTo>
                <a:lnTo>
                  <a:pt x="2878696" y="1632452"/>
                </a:lnTo>
                <a:lnTo>
                  <a:pt x="0" y="1632452"/>
                </a:lnTo>
                <a:lnTo>
                  <a:pt x="0" y="0"/>
                </a:lnTo>
                <a:close/>
              </a:path>
            </a:pathLst>
          </a:custGeom>
          <a:blipFill>
            <a:blip r:embed="rId5"/>
            <a:stretch>
              <a:fillRect l="0" t="-36377" r="0" b="-39964"/>
            </a:stretch>
          </a:blipFill>
        </p:spPr>
      </p:sp>
      <p:sp>
        <p:nvSpPr>
          <p:cNvPr name="TextBox 24" id="24"/>
          <p:cNvSpPr txBox="true"/>
          <p:nvPr/>
        </p:nvSpPr>
        <p:spPr>
          <a:xfrm rot="0">
            <a:off x="1028700" y="3383942"/>
            <a:ext cx="11729626" cy="5606278"/>
          </a:xfrm>
          <a:prstGeom prst="rect">
            <a:avLst/>
          </a:prstGeom>
        </p:spPr>
        <p:txBody>
          <a:bodyPr anchor="t" rtlCol="false" tIns="0" lIns="0" bIns="0" rIns="0">
            <a:spAutoFit/>
          </a:bodyPr>
          <a:lstStyle/>
          <a:p>
            <a:pPr algn="l" marL="488005" indent="-244003" lvl="1">
              <a:lnSpc>
                <a:spcPts val="3164"/>
              </a:lnSpc>
              <a:buAutoNum type="arabicPeriod" startAt="1"/>
            </a:pPr>
            <a:r>
              <a:rPr lang="en-US" sz="2260">
                <a:solidFill>
                  <a:srgbClr val="FFFFFF"/>
                </a:solidFill>
                <a:latin typeface="Canva Sans"/>
                <a:ea typeface="Canva Sans"/>
                <a:cs typeface="Canva Sans"/>
                <a:sym typeface="Canva Sans"/>
              </a:rPr>
              <a:t>Battery</a:t>
            </a:r>
            <a:r>
              <a:rPr lang="en-US" sz="2260">
                <a:solidFill>
                  <a:srgbClr val="FFFFFF"/>
                </a:solidFill>
                <a:latin typeface="Canva Sans"/>
                <a:ea typeface="Canva Sans"/>
                <a:cs typeface="Canva Sans"/>
                <a:sym typeface="Canva Sans"/>
              </a:rPr>
              <a:t> to ESC’s through PDB :</a:t>
            </a:r>
          </a:p>
          <a:p>
            <a:pPr algn="l" marL="976011" indent="-325337" lvl="2">
              <a:lnSpc>
                <a:spcPts val="3164"/>
              </a:lnSpc>
              <a:buFont typeface="Arial"/>
              <a:buChar char="⚬"/>
            </a:pPr>
            <a:r>
              <a:rPr lang="en-US" sz="2260">
                <a:solidFill>
                  <a:srgbClr val="FFFFFF"/>
                </a:solidFill>
                <a:latin typeface="Canva Sans"/>
                <a:ea typeface="Canva Sans"/>
                <a:cs typeface="Canva Sans"/>
                <a:sym typeface="Canva Sans"/>
              </a:rPr>
              <a:t>The main battery’s (LiPo battery) two</a:t>
            </a:r>
            <a:r>
              <a:rPr lang="en-US" sz="2260">
                <a:solidFill>
                  <a:srgbClr val="FFFFFF"/>
                </a:solidFill>
                <a:latin typeface="Canva Sans"/>
                <a:ea typeface="Canva Sans"/>
                <a:cs typeface="Canva Sans"/>
                <a:sym typeface="Canva Sans"/>
              </a:rPr>
              <a:t> wires are directly soldered or connected via connectors to the input VSS and GND of the Power Distribution Board (PDB) for powering esc through the VSS output sets (for our quad drone) of output pads for each ESC getting same voltage (Parallel connection).</a:t>
            </a:r>
          </a:p>
          <a:p>
            <a:pPr algn="l" marL="488005" indent="-244003" lvl="1">
              <a:lnSpc>
                <a:spcPts val="3164"/>
              </a:lnSpc>
              <a:buAutoNum type="arabicPeriod" startAt="1"/>
            </a:pPr>
            <a:r>
              <a:rPr lang="en-US" sz="2260">
                <a:solidFill>
                  <a:srgbClr val="FFFFFF"/>
                </a:solidFill>
                <a:latin typeface="Canva Sans"/>
                <a:ea typeface="Canva Sans"/>
                <a:cs typeface="Canva Sans"/>
                <a:sym typeface="Canva Sans"/>
              </a:rPr>
              <a:t>Power to Flight Controller and Receiver:</a:t>
            </a:r>
          </a:p>
          <a:p>
            <a:pPr algn="l" marL="976011" indent="-325337" lvl="2">
              <a:lnSpc>
                <a:spcPts val="3164"/>
              </a:lnSpc>
              <a:buFont typeface="Arial"/>
              <a:buChar char="⚬"/>
            </a:pPr>
            <a:r>
              <a:rPr lang="en-US" sz="2260">
                <a:solidFill>
                  <a:srgbClr val="FFFFFF"/>
                </a:solidFill>
                <a:latin typeface="Canva Sans"/>
                <a:ea typeface="Canva Sans"/>
                <a:cs typeface="Canva Sans"/>
                <a:sym typeface="Canva Sans"/>
              </a:rPr>
              <a:t>W</a:t>
            </a:r>
            <a:r>
              <a:rPr lang="en-US" sz="2260">
                <a:solidFill>
                  <a:srgbClr val="FFFFFF"/>
                </a:solidFill>
                <a:latin typeface="Canva Sans"/>
                <a:ea typeface="Canva Sans"/>
                <a:cs typeface="Canva Sans"/>
                <a:sym typeface="Canva Sans"/>
              </a:rPr>
              <a:t>e have used a 1 x Power Module: PM02 V3 12S</a:t>
            </a:r>
            <a:r>
              <a:rPr lang="en-US" sz="2260">
                <a:solidFill>
                  <a:srgbClr val="FFFFFF"/>
                </a:solidFill>
                <a:latin typeface="Canva Sans"/>
                <a:ea typeface="Canva Sans"/>
                <a:cs typeface="Canva Sans"/>
                <a:sym typeface="Canva Sans"/>
              </a:rPr>
              <a:t> .</a:t>
            </a:r>
          </a:p>
          <a:p>
            <a:pPr algn="l" marL="976011" indent="-325337" lvl="2">
              <a:lnSpc>
                <a:spcPts val="3164"/>
              </a:lnSpc>
              <a:buFont typeface="Arial"/>
              <a:buChar char="⚬"/>
            </a:pPr>
            <a:r>
              <a:rPr lang="en-US" sz="2260">
                <a:solidFill>
                  <a:srgbClr val="FFFFFF"/>
                </a:solidFill>
                <a:latin typeface="Canva Sans"/>
                <a:ea typeface="Canva Sans"/>
                <a:cs typeface="Canva Sans"/>
                <a:sym typeface="Canva Sans"/>
              </a:rPr>
              <a:t>PM02 V3 acts as a power module for Pixhawk with safe 5.2V supply. it also Monitors Battery Voltage and Battery Current (This data is sent to the Pixhawk for battery percent, consumption, warnings)</a:t>
            </a:r>
          </a:p>
          <a:p>
            <a:pPr algn="l" marL="976011" indent="-325337" lvl="2">
              <a:lnSpc>
                <a:spcPts val="3164"/>
              </a:lnSpc>
              <a:buFont typeface="Arial"/>
              <a:buChar char="⚬"/>
            </a:pPr>
            <a:r>
              <a:rPr lang="en-US" sz="2260">
                <a:solidFill>
                  <a:srgbClr val="FFFFFF"/>
                </a:solidFill>
                <a:latin typeface="Canva Sans"/>
                <a:ea typeface="Canva Sans"/>
                <a:cs typeface="Canva Sans"/>
                <a:sym typeface="Canva Sans"/>
              </a:rPr>
              <a:t>In our Quad drone we have used cross flight Power module to power ESC and FLight controller.</a:t>
            </a:r>
          </a:p>
          <a:p>
            <a:pPr algn="l">
              <a:lnSpc>
                <a:spcPts val="3164"/>
              </a:lnSpc>
              <a:spcBef>
                <a:spcPct val="0"/>
              </a:spcBef>
            </a:pPr>
          </a:p>
        </p:txBody>
      </p:sp>
      <p:sp>
        <p:nvSpPr>
          <p:cNvPr name="TextBox 25" id="25"/>
          <p:cNvSpPr txBox="true"/>
          <p:nvPr/>
        </p:nvSpPr>
        <p:spPr>
          <a:xfrm rot="0">
            <a:off x="3114598" y="2212419"/>
            <a:ext cx="5839049"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POWER DISTRIBUTION </a:t>
            </a:r>
          </a:p>
        </p:txBody>
      </p:sp>
      <p:sp>
        <p:nvSpPr>
          <p:cNvPr name="TextBox 26" id="26"/>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10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22A21"/>
        </a:solidFill>
      </p:bgPr>
    </p:bg>
    <p:spTree>
      <p:nvGrpSpPr>
        <p:cNvPr id="1" name=""/>
        <p:cNvGrpSpPr/>
        <p:nvPr/>
      </p:nvGrpSpPr>
      <p:grpSpPr>
        <a:xfrm>
          <a:off x="0" y="0"/>
          <a:ext cx="0" cy="0"/>
          <a:chOff x="0" y="0"/>
          <a:chExt cx="0" cy="0"/>
        </a:xfrm>
      </p:grpSpPr>
      <p:grpSp>
        <p:nvGrpSpPr>
          <p:cNvPr name="Group 2" id="2"/>
          <p:cNvGrpSpPr/>
          <p:nvPr/>
        </p:nvGrpSpPr>
        <p:grpSpPr>
          <a:xfrm rot="0">
            <a:off x="2492709" y="2249954"/>
            <a:ext cx="7967497" cy="727005"/>
            <a:chOff x="0" y="0"/>
            <a:chExt cx="5117279" cy="466933"/>
          </a:xfrm>
        </p:grpSpPr>
        <p:sp>
          <p:nvSpPr>
            <p:cNvPr name="Freeform 3" id="3"/>
            <p:cNvSpPr/>
            <p:nvPr/>
          </p:nvSpPr>
          <p:spPr>
            <a:xfrm flipH="false" flipV="false" rot="0">
              <a:off x="0" y="0"/>
              <a:ext cx="5117279" cy="466933"/>
            </a:xfrm>
            <a:custGeom>
              <a:avLst/>
              <a:gdLst/>
              <a:ahLst/>
              <a:cxnLst/>
              <a:rect r="r" b="b" t="t" l="l"/>
              <a:pathLst>
                <a:path h="466933" w="5117279">
                  <a:moveTo>
                    <a:pt x="203200" y="0"/>
                  </a:moveTo>
                  <a:lnTo>
                    <a:pt x="5117279" y="0"/>
                  </a:lnTo>
                  <a:lnTo>
                    <a:pt x="4914079"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4" id="4"/>
            <p:cNvSpPr txBox="true"/>
            <p:nvPr/>
          </p:nvSpPr>
          <p:spPr>
            <a:xfrm>
              <a:off x="101600" y="-38100"/>
              <a:ext cx="4914079"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89611" y="2147113"/>
            <a:ext cx="1415402" cy="874878"/>
            <a:chOff x="0" y="0"/>
            <a:chExt cx="755417" cy="466933"/>
          </a:xfrm>
        </p:grpSpPr>
        <p:sp>
          <p:nvSpPr>
            <p:cNvPr name="Freeform 6" id="6"/>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7" id="7"/>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8" id="8"/>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9" id="9"/>
          <p:cNvGrpSpPr/>
          <p:nvPr/>
        </p:nvGrpSpPr>
        <p:grpSpPr>
          <a:xfrm rot="0">
            <a:off x="867828" y="867009"/>
            <a:ext cx="732496" cy="323382"/>
            <a:chOff x="0" y="0"/>
            <a:chExt cx="976661" cy="431176"/>
          </a:xfrm>
        </p:grpSpPr>
        <p:grpSp>
          <p:nvGrpSpPr>
            <p:cNvPr name="Group 10" id="10"/>
            <p:cNvGrpSpPr/>
            <p:nvPr/>
          </p:nvGrpSpPr>
          <p:grpSpPr>
            <a:xfrm rot="0">
              <a:off x="0" y="0"/>
              <a:ext cx="375278" cy="431176"/>
              <a:chOff x="0" y="0"/>
              <a:chExt cx="406400" cy="466933"/>
            </a:xfrm>
          </p:grpSpPr>
          <p:sp>
            <p:nvSpPr>
              <p:cNvPr name="Freeform 11" id="11"/>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2" id="12"/>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300691"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01383"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9" id="19"/>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0" id="20"/>
          <p:cNvSpPr/>
          <p:nvPr/>
        </p:nvSpPr>
        <p:spPr>
          <a:xfrm flipH="false" flipV="false" rot="0">
            <a:off x="12344794" y="625957"/>
            <a:ext cx="5245704" cy="3363425"/>
          </a:xfrm>
          <a:custGeom>
            <a:avLst/>
            <a:gdLst/>
            <a:ahLst/>
            <a:cxnLst/>
            <a:rect r="r" b="b" t="t" l="l"/>
            <a:pathLst>
              <a:path h="3363425" w="5245704">
                <a:moveTo>
                  <a:pt x="0" y="0"/>
                </a:moveTo>
                <a:lnTo>
                  <a:pt x="5245704" y="0"/>
                </a:lnTo>
                <a:lnTo>
                  <a:pt x="5245704" y="3363425"/>
                </a:lnTo>
                <a:lnTo>
                  <a:pt x="0" y="3363425"/>
                </a:lnTo>
                <a:lnTo>
                  <a:pt x="0" y="0"/>
                </a:lnTo>
                <a:close/>
              </a:path>
            </a:pathLst>
          </a:custGeom>
          <a:blipFill>
            <a:blip r:embed="rId2"/>
            <a:stretch>
              <a:fillRect l="-41298" t="0" r="0" b="-23960"/>
            </a:stretch>
          </a:blipFill>
        </p:spPr>
      </p:sp>
      <p:sp>
        <p:nvSpPr>
          <p:cNvPr name="Freeform 21" id="21"/>
          <p:cNvSpPr/>
          <p:nvPr/>
        </p:nvSpPr>
        <p:spPr>
          <a:xfrm flipH="false" flipV="false" rot="0">
            <a:off x="12344794" y="6498900"/>
            <a:ext cx="5454290" cy="3404477"/>
          </a:xfrm>
          <a:custGeom>
            <a:avLst/>
            <a:gdLst/>
            <a:ahLst/>
            <a:cxnLst/>
            <a:rect r="r" b="b" t="t" l="l"/>
            <a:pathLst>
              <a:path h="3404477" w="5454290">
                <a:moveTo>
                  <a:pt x="0" y="0"/>
                </a:moveTo>
                <a:lnTo>
                  <a:pt x="5454290" y="0"/>
                </a:lnTo>
                <a:lnTo>
                  <a:pt x="5454290" y="3404477"/>
                </a:lnTo>
                <a:lnTo>
                  <a:pt x="0" y="3404477"/>
                </a:lnTo>
                <a:lnTo>
                  <a:pt x="0" y="0"/>
                </a:lnTo>
                <a:close/>
              </a:path>
            </a:pathLst>
          </a:custGeom>
          <a:blipFill>
            <a:blip r:embed="rId3"/>
            <a:stretch>
              <a:fillRect l="-1817" t="-2948" r="-12420" b="0"/>
            </a:stretch>
          </a:blipFill>
        </p:spPr>
      </p:sp>
      <p:sp>
        <p:nvSpPr>
          <p:cNvPr name="Freeform 22" id="22"/>
          <p:cNvSpPr/>
          <p:nvPr/>
        </p:nvSpPr>
        <p:spPr>
          <a:xfrm flipH="false" flipV="false" rot="0">
            <a:off x="13179751" y="4179205"/>
            <a:ext cx="3575789" cy="1928590"/>
          </a:xfrm>
          <a:custGeom>
            <a:avLst/>
            <a:gdLst/>
            <a:ahLst/>
            <a:cxnLst/>
            <a:rect r="r" b="b" t="t" l="l"/>
            <a:pathLst>
              <a:path h="1928590" w="3575789">
                <a:moveTo>
                  <a:pt x="0" y="0"/>
                </a:moveTo>
                <a:lnTo>
                  <a:pt x="3575789" y="0"/>
                </a:lnTo>
                <a:lnTo>
                  <a:pt x="3575789" y="1928590"/>
                </a:lnTo>
                <a:lnTo>
                  <a:pt x="0" y="1928590"/>
                </a:lnTo>
                <a:lnTo>
                  <a:pt x="0" y="0"/>
                </a:lnTo>
                <a:close/>
              </a:path>
            </a:pathLst>
          </a:custGeom>
          <a:blipFill>
            <a:blip r:embed="rId4"/>
            <a:stretch>
              <a:fillRect l="0" t="-52468" r="0" b="-177148"/>
            </a:stretch>
          </a:blipFill>
        </p:spPr>
      </p:sp>
      <p:sp>
        <p:nvSpPr>
          <p:cNvPr name="TextBox 23" id="23"/>
          <p:cNvSpPr txBox="true"/>
          <p:nvPr/>
        </p:nvSpPr>
        <p:spPr>
          <a:xfrm rot="0">
            <a:off x="3114598" y="2212419"/>
            <a:ext cx="7097750"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3-D PRINTED AND LASER CUT PARTS</a:t>
            </a:r>
          </a:p>
        </p:txBody>
      </p:sp>
      <p:sp>
        <p:nvSpPr>
          <p:cNvPr name="TextBox 24" id="24"/>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11</a:t>
            </a:r>
          </a:p>
        </p:txBody>
      </p:sp>
      <p:sp>
        <p:nvSpPr>
          <p:cNvPr name="TextBox 25" id="25"/>
          <p:cNvSpPr txBox="true"/>
          <p:nvPr/>
        </p:nvSpPr>
        <p:spPr>
          <a:xfrm rot="0">
            <a:off x="1181100" y="3536342"/>
            <a:ext cx="10545901" cy="6475096"/>
          </a:xfrm>
          <a:prstGeom prst="rect">
            <a:avLst/>
          </a:prstGeom>
        </p:spPr>
        <p:txBody>
          <a:bodyPr anchor="t" rtlCol="false" tIns="0" lIns="0" bIns="0" rIns="0">
            <a:spAutoFit/>
          </a:bodyPr>
          <a:lstStyle/>
          <a:p>
            <a:pPr algn="l">
              <a:lnSpc>
                <a:spcPts val="3164"/>
              </a:lnSpc>
            </a:pPr>
            <a:r>
              <a:rPr lang="en-US" sz="2260" b="true">
                <a:solidFill>
                  <a:srgbClr val="FFFFFF"/>
                </a:solidFill>
                <a:latin typeface="Canva Sans Bold"/>
                <a:ea typeface="Canva Sans Bold"/>
                <a:cs typeface="Canva Sans Bold"/>
                <a:sym typeface="Canva Sans Bold"/>
              </a:rPr>
              <a:t>Designed using Autodesk Inventor and Fusion 360</a:t>
            </a:r>
          </a:p>
          <a:p>
            <a:pPr algn="l">
              <a:lnSpc>
                <a:spcPts val="3164"/>
              </a:lnSpc>
            </a:pPr>
          </a:p>
          <a:p>
            <a:pPr algn="l" marL="488005" indent="-244002" lvl="1">
              <a:lnSpc>
                <a:spcPts val="3164"/>
              </a:lnSpc>
              <a:buAutoNum type="arabicPeriod" startAt="1"/>
            </a:pPr>
            <a:r>
              <a:rPr lang="en-US" sz="2260">
                <a:solidFill>
                  <a:srgbClr val="FFFFFF"/>
                </a:solidFill>
                <a:latin typeface="Canva Sans"/>
                <a:ea typeface="Canva Sans"/>
                <a:cs typeface="Canva Sans"/>
                <a:sym typeface="Canva Sans"/>
              </a:rPr>
              <a:t>Total 6 motor holders Securely mount the motors onto the drone frame.</a:t>
            </a:r>
          </a:p>
          <a:p>
            <a:pPr algn="l" marL="488005" indent="-244002" lvl="1">
              <a:lnSpc>
                <a:spcPts val="3164"/>
              </a:lnSpc>
              <a:buFont typeface="Arial"/>
              <a:buChar char="•"/>
            </a:pPr>
            <a:r>
              <a:rPr lang="en-US" b="true" sz="2260">
                <a:solidFill>
                  <a:srgbClr val="FFFFFF"/>
                </a:solidFill>
                <a:latin typeface="Canva Sans Bold"/>
                <a:ea typeface="Canva Sans Bold"/>
                <a:cs typeface="Canva Sans Bold"/>
                <a:sym typeface="Canva Sans Bold"/>
              </a:rPr>
              <a:t>Filament Type</a:t>
            </a:r>
            <a:r>
              <a:rPr lang="en-US" sz="2260">
                <a:solidFill>
                  <a:srgbClr val="FFFFFF"/>
                </a:solidFill>
                <a:latin typeface="Canva Sans"/>
                <a:ea typeface="Canva Sans"/>
                <a:cs typeface="Canva Sans"/>
                <a:sym typeface="Canva Sans"/>
              </a:rPr>
              <a:t>: Tough Red PLA</a:t>
            </a:r>
          </a:p>
          <a:p>
            <a:pPr algn="l" marL="488005" indent="-244002" lvl="1">
              <a:lnSpc>
                <a:spcPts val="3164"/>
              </a:lnSpc>
              <a:buFont typeface="Arial"/>
              <a:buChar char="•"/>
            </a:pPr>
            <a:r>
              <a:rPr lang="en-US" b="true" sz="2260">
                <a:solidFill>
                  <a:srgbClr val="FFFFFF"/>
                </a:solidFill>
                <a:latin typeface="Canva Sans Bold"/>
                <a:ea typeface="Canva Sans Bold"/>
                <a:cs typeface="Canva Sans Bold"/>
                <a:sym typeface="Canva Sans Bold"/>
              </a:rPr>
              <a:t>Print Core</a:t>
            </a:r>
            <a:r>
              <a:rPr lang="en-US" sz="2260">
                <a:solidFill>
                  <a:srgbClr val="FFFFFF"/>
                </a:solidFill>
                <a:latin typeface="Canva Sans"/>
                <a:ea typeface="Canva Sans"/>
                <a:cs typeface="Canva Sans"/>
                <a:sym typeface="Canva Sans"/>
              </a:rPr>
              <a:t>: AA 0.4</a:t>
            </a:r>
          </a:p>
          <a:p>
            <a:pPr algn="l" marL="488005" indent="-244002" lvl="1">
              <a:lnSpc>
                <a:spcPts val="3164"/>
              </a:lnSpc>
              <a:buFont typeface="Arial"/>
              <a:buChar char="•"/>
            </a:pPr>
            <a:r>
              <a:rPr lang="en-US" b="true" sz="2260">
                <a:solidFill>
                  <a:srgbClr val="FFFFFF"/>
                </a:solidFill>
                <a:latin typeface="Canva Sans Bold"/>
                <a:ea typeface="Canva Sans Bold"/>
                <a:cs typeface="Canva Sans Bold"/>
                <a:sym typeface="Canva Sans Bold"/>
              </a:rPr>
              <a:t>Infill Density:</a:t>
            </a:r>
            <a:r>
              <a:rPr lang="en-US" sz="2260">
                <a:solidFill>
                  <a:srgbClr val="FFFFFF"/>
                </a:solidFill>
                <a:latin typeface="Canva Sans"/>
                <a:ea typeface="Canva Sans"/>
                <a:cs typeface="Canva Sans"/>
                <a:sym typeface="Canva Sans"/>
              </a:rPr>
              <a:t> 20% ( for reducing the weight of the component)</a:t>
            </a:r>
          </a:p>
          <a:p>
            <a:pPr algn="l" marL="488005" indent="-244002" lvl="1">
              <a:lnSpc>
                <a:spcPts val="3164"/>
              </a:lnSpc>
              <a:buFont typeface="Arial"/>
              <a:buChar char="•"/>
            </a:pPr>
            <a:r>
              <a:rPr lang="en-US" b="true" sz="2260">
                <a:solidFill>
                  <a:srgbClr val="FFFFFF"/>
                </a:solidFill>
                <a:latin typeface="Canva Sans Bold"/>
                <a:ea typeface="Canva Sans Bold"/>
                <a:cs typeface="Canva Sans Bold"/>
                <a:sym typeface="Canva Sans Bold"/>
              </a:rPr>
              <a:t>Infill Pattern</a:t>
            </a:r>
            <a:r>
              <a:rPr lang="en-US" sz="2260">
                <a:solidFill>
                  <a:srgbClr val="FFFFFF"/>
                </a:solidFill>
                <a:latin typeface="Canva Sans"/>
                <a:ea typeface="Canva Sans"/>
                <a:cs typeface="Canva Sans"/>
                <a:sym typeface="Canva Sans"/>
              </a:rPr>
              <a:t>: Triangles ( very high strength to density ratio)</a:t>
            </a:r>
          </a:p>
          <a:p>
            <a:pPr algn="l" marL="488005" indent="-244002" lvl="1">
              <a:lnSpc>
                <a:spcPts val="3164"/>
              </a:lnSpc>
              <a:buFont typeface="Arial"/>
              <a:buChar char="•"/>
            </a:pPr>
            <a:r>
              <a:rPr lang="en-US" b="true" sz="2260">
                <a:solidFill>
                  <a:srgbClr val="FFFFFF"/>
                </a:solidFill>
                <a:latin typeface="Canva Sans Bold"/>
                <a:ea typeface="Canva Sans Bold"/>
                <a:cs typeface="Canva Sans Bold"/>
                <a:sym typeface="Canva Sans Bold"/>
              </a:rPr>
              <a:t>Mass per Motor Holder</a:t>
            </a:r>
            <a:r>
              <a:rPr lang="en-US" sz="2260">
                <a:solidFill>
                  <a:srgbClr val="FFFFFF"/>
                </a:solidFill>
                <a:latin typeface="Canva Sans"/>
                <a:ea typeface="Canva Sans"/>
                <a:cs typeface="Canva Sans"/>
                <a:sym typeface="Canva Sans"/>
              </a:rPr>
              <a:t>: 34 grams</a:t>
            </a:r>
          </a:p>
          <a:p>
            <a:pPr algn="l">
              <a:lnSpc>
                <a:spcPts val="3164"/>
              </a:lnSpc>
            </a:pPr>
          </a:p>
          <a:p>
            <a:pPr algn="l">
              <a:lnSpc>
                <a:spcPts val="3164"/>
              </a:lnSpc>
            </a:pPr>
            <a:r>
              <a:rPr lang="en-US" sz="2260">
                <a:solidFill>
                  <a:srgbClr val="FFFFFF"/>
                </a:solidFill>
                <a:latin typeface="Canva Sans"/>
                <a:ea typeface="Canva Sans"/>
                <a:cs typeface="Canva Sans"/>
                <a:sym typeface="Canva Sans"/>
              </a:rPr>
              <a:t>The </a:t>
            </a:r>
            <a:r>
              <a:rPr lang="en-US" sz="2260" b="true">
                <a:solidFill>
                  <a:srgbClr val="FFFFFF"/>
                </a:solidFill>
                <a:latin typeface="Canva Sans Bold"/>
                <a:ea typeface="Canva Sans Bold"/>
                <a:cs typeface="Canva Sans Bold"/>
                <a:sym typeface="Canva Sans Bold"/>
              </a:rPr>
              <a:t>3-D printed support plate</a:t>
            </a:r>
            <a:r>
              <a:rPr lang="en-US" sz="2260">
                <a:solidFill>
                  <a:srgbClr val="FFFFFF"/>
                </a:solidFill>
                <a:latin typeface="Canva Sans"/>
                <a:ea typeface="Canva Sans"/>
                <a:cs typeface="Canva Sans"/>
                <a:sym typeface="Canva Sans"/>
              </a:rPr>
              <a:t> was used to hold the electronic components (like flight controller, receiver and Battery) </a:t>
            </a:r>
          </a:p>
          <a:p>
            <a:pPr algn="l">
              <a:lnSpc>
                <a:spcPts val="3304"/>
              </a:lnSpc>
            </a:pPr>
            <a:r>
              <a:rPr lang="en-US" sz="2360">
                <a:solidFill>
                  <a:srgbClr val="FFFFFF"/>
                </a:solidFill>
                <a:latin typeface="Canva Sans"/>
                <a:ea typeface="Canva Sans"/>
                <a:cs typeface="Canva Sans"/>
                <a:sym typeface="Canva Sans"/>
              </a:rPr>
              <a:t>Features of t</a:t>
            </a:r>
            <a:r>
              <a:rPr lang="en-US" sz="2360">
                <a:solidFill>
                  <a:srgbClr val="FFFFFF"/>
                </a:solidFill>
                <a:latin typeface="Canva Sans"/>
                <a:ea typeface="Canva Sans"/>
                <a:cs typeface="Canva Sans"/>
                <a:sym typeface="Canva Sans"/>
              </a:rPr>
              <a:t>he P</a:t>
            </a:r>
            <a:r>
              <a:rPr lang="en-US" sz="2360">
                <a:solidFill>
                  <a:srgbClr val="FFFFFF"/>
                </a:solidFill>
                <a:latin typeface="Canva Sans"/>
                <a:ea typeface="Canva Sans"/>
                <a:cs typeface="Canva Sans"/>
                <a:sym typeface="Canva Sans"/>
              </a:rPr>
              <a:t>arallel</a:t>
            </a:r>
            <a:r>
              <a:rPr lang="en-US" sz="2360">
                <a:solidFill>
                  <a:srgbClr val="FFFFFF"/>
                </a:solidFill>
                <a:latin typeface="Canva Sans"/>
                <a:ea typeface="Canva Sans"/>
                <a:cs typeface="Canva Sans"/>
                <a:sym typeface="Canva Sans"/>
              </a:rPr>
              <a:t> V</a:t>
            </a:r>
            <a:r>
              <a:rPr lang="en-US" sz="2360">
                <a:solidFill>
                  <a:srgbClr val="FFFFFF"/>
                </a:solidFill>
                <a:latin typeface="Canva Sans"/>
                <a:ea typeface="Canva Sans"/>
                <a:cs typeface="Canva Sans"/>
                <a:sym typeface="Canva Sans"/>
              </a:rPr>
              <a:t>ents</a:t>
            </a:r>
            <a:r>
              <a:rPr lang="en-US" sz="2360">
                <a:solidFill>
                  <a:srgbClr val="FFFFFF"/>
                </a:solidFill>
                <a:latin typeface="Canva Sans"/>
                <a:ea typeface="Canva Sans"/>
                <a:cs typeface="Canva Sans"/>
                <a:sym typeface="Canva Sans"/>
              </a:rPr>
              <a:t> in the </a:t>
            </a:r>
            <a:r>
              <a:rPr lang="en-US" sz="2360">
                <a:solidFill>
                  <a:srgbClr val="FFFFFF"/>
                </a:solidFill>
                <a:latin typeface="Canva Sans"/>
                <a:ea typeface="Canva Sans"/>
                <a:cs typeface="Canva Sans"/>
                <a:sym typeface="Canva Sans"/>
              </a:rPr>
              <a:t>P</a:t>
            </a:r>
            <a:r>
              <a:rPr lang="en-US" sz="2360">
                <a:solidFill>
                  <a:srgbClr val="FFFFFF"/>
                </a:solidFill>
                <a:latin typeface="Canva Sans"/>
                <a:ea typeface="Canva Sans"/>
                <a:cs typeface="Canva Sans"/>
                <a:sym typeface="Canva Sans"/>
              </a:rPr>
              <a:t>late</a:t>
            </a:r>
            <a:r>
              <a:rPr lang="en-US" sz="2360">
                <a:solidFill>
                  <a:srgbClr val="FFFFFF"/>
                </a:solidFill>
                <a:latin typeface="Canva Sans"/>
                <a:ea typeface="Canva Sans"/>
                <a:cs typeface="Canva Sans"/>
                <a:sym typeface="Canva Sans"/>
              </a:rPr>
              <a:t>:</a:t>
            </a:r>
          </a:p>
          <a:p>
            <a:pPr algn="l" marL="509594" indent="-254797" lvl="1">
              <a:lnSpc>
                <a:spcPts val="3304"/>
              </a:lnSpc>
              <a:buFont typeface="Arial"/>
              <a:buChar char="•"/>
            </a:pPr>
            <a:r>
              <a:rPr lang="en-US" b="true" sz="2360">
                <a:solidFill>
                  <a:srgbClr val="FFFFFF"/>
                </a:solidFill>
                <a:latin typeface="Canva Sans Bold"/>
                <a:ea typeface="Canva Sans Bold"/>
                <a:cs typeface="Canva Sans Bold"/>
                <a:sym typeface="Canva Sans Bold"/>
              </a:rPr>
              <a:t>Air Ventilation</a:t>
            </a:r>
            <a:r>
              <a:rPr lang="en-US" sz="2360">
                <a:solidFill>
                  <a:srgbClr val="FFFFFF"/>
                </a:solidFill>
                <a:latin typeface="Canva Sans"/>
                <a:ea typeface="Canva Sans"/>
                <a:cs typeface="Canva Sans"/>
                <a:sym typeface="Canva Sans"/>
              </a:rPr>
              <a:t>: Allows smooth</a:t>
            </a:r>
            <a:r>
              <a:rPr lang="en-US" sz="2360">
                <a:solidFill>
                  <a:srgbClr val="FFFFFF"/>
                </a:solidFill>
                <a:latin typeface="Canva Sans"/>
                <a:ea typeface="Canva Sans"/>
                <a:cs typeface="Canva Sans"/>
                <a:sym typeface="Canva Sans"/>
              </a:rPr>
              <a:t> a</a:t>
            </a:r>
            <a:r>
              <a:rPr lang="en-US" sz="2360">
                <a:solidFill>
                  <a:srgbClr val="FFFFFF"/>
                </a:solidFill>
                <a:latin typeface="Canva Sans"/>
                <a:ea typeface="Canva Sans"/>
                <a:cs typeface="Canva Sans"/>
                <a:sym typeface="Canva Sans"/>
              </a:rPr>
              <a:t>irflow th</a:t>
            </a:r>
            <a:r>
              <a:rPr lang="en-US" sz="2360">
                <a:solidFill>
                  <a:srgbClr val="FFFFFF"/>
                </a:solidFill>
                <a:latin typeface="Canva Sans"/>
                <a:ea typeface="Canva Sans"/>
                <a:cs typeface="Canva Sans"/>
                <a:sym typeface="Canva Sans"/>
              </a:rPr>
              <a:t>r</a:t>
            </a:r>
            <a:r>
              <a:rPr lang="en-US" sz="2360">
                <a:solidFill>
                  <a:srgbClr val="FFFFFF"/>
                </a:solidFill>
                <a:latin typeface="Canva Sans"/>
                <a:ea typeface="Canva Sans"/>
                <a:cs typeface="Canva Sans"/>
                <a:sym typeface="Canva Sans"/>
              </a:rPr>
              <a:t>ough th</a:t>
            </a:r>
            <a:r>
              <a:rPr lang="en-US" sz="2360">
                <a:solidFill>
                  <a:srgbClr val="FFFFFF"/>
                </a:solidFill>
                <a:latin typeface="Canva Sans"/>
                <a:ea typeface="Canva Sans"/>
                <a:cs typeface="Canva Sans"/>
                <a:sym typeface="Canva Sans"/>
              </a:rPr>
              <a:t>e </a:t>
            </a:r>
            <a:r>
              <a:rPr lang="en-US" sz="2360">
                <a:solidFill>
                  <a:srgbClr val="FFFFFF"/>
                </a:solidFill>
                <a:latin typeface="Canva Sans"/>
                <a:ea typeface="Canva Sans"/>
                <a:cs typeface="Canva Sans"/>
                <a:sym typeface="Canva Sans"/>
              </a:rPr>
              <a:t>plate to prevent unwanted thr</a:t>
            </a:r>
            <a:r>
              <a:rPr lang="en-US" sz="2360">
                <a:solidFill>
                  <a:srgbClr val="FFFFFF"/>
                </a:solidFill>
                <a:latin typeface="Canva Sans"/>
                <a:ea typeface="Canva Sans"/>
                <a:cs typeface="Canva Sans"/>
                <a:sym typeface="Canva Sans"/>
              </a:rPr>
              <a:t>us</a:t>
            </a:r>
            <a:r>
              <a:rPr lang="en-US" sz="2360">
                <a:solidFill>
                  <a:srgbClr val="FFFFFF"/>
                </a:solidFill>
                <a:latin typeface="Canva Sans"/>
                <a:ea typeface="Canva Sans"/>
                <a:cs typeface="Canva Sans"/>
                <a:sym typeface="Canva Sans"/>
              </a:rPr>
              <a:t>t or turb</a:t>
            </a:r>
            <a:r>
              <a:rPr lang="en-US" sz="2360">
                <a:solidFill>
                  <a:srgbClr val="FFFFFF"/>
                </a:solidFill>
                <a:latin typeface="Canva Sans"/>
                <a:ea typeface="Canva Sans"/>
                <a:cs typeface="Canva Sans"/>
                <a:sym typeface="Canva Sans"/>
              </a:rPr>
              <a:t>ul</a:t>
            </a:r>
            <a:r>
              <a:rPr lang="en-US" sz="2360">
                <a:solidFill>
                  <a:srgbClr val="FFFFFF"/>
                </a:solidFill>
                <a:latin typeface="Canva Sans"/>
                <a:ea typeface="Canva Sans"/>
                <a:cs typeface="Canva Sans"/>
                <a:sym typeface="Canva Sans"/>
              </a:rPr>
              <a:t>ence and improve stablity.</a:t>
            </a:r>
          </a:p>
          <a:p>
            <a:pPr algn="l" marL="509594" indent="-254797" lvl="1">
              <a:lnSpc>
                <a:spcPts val="3304"/>
              </a:lnSpc>
              <a:spcBef>
                <a:spcPct val="0"/>
              </a:spcBef>
              <a:buFont typeface="Arial"/>
              <a:buChar char="•"/>
            </a:pPr>
            <a:r>
              <a:rPr lang="en-US" b="true" sz="2360">
                <a:solidFill>
                  <a:srgbClr val="FFFFFF"/>
                </a:solidFill>
                <a:latin typeface="Canva Sans Bold"/>
                <a:ea typeface="Canva Sans Bold"/>
                <a:cs typeface="Canva Sans Bold"/>
                <a:sym typeface="Canva Sans Bold"/>
              </a:rPr>
              <a:t>Component Centering and Suppor</a:t>
            </a:r>
            <a:r>
              <a:rPr lang="en-US" sz="2360">
                <a:solidFill>
                  <a:srgbClr val="FFFFFF"/>
                </a:solidFill>
                <a:latin typeface="Canva Sans"/>
                <a:ea typeface="Canva Sans"/>
                <a:cs typeface="Canva Sans"/>
                <a:sym typeface="Canva Sans"/>
              </a:rPr>
              <a:t>t: H</a:t>
            </a:r>
            <a:r>
              <a:rPr lang="en-US" sz="2360">
                <a:solidFill>
                  <a:srgbClr val="FFFFFF"/>
                </a:solidFill>
                <a:latin typeface="Canva Sans"/>
                <a:ea typeface="Canva Sans"/>
                <a:cs typeface="Canva Sans"/>
                <a:sym typeface="Canva Sans"/>
              </a:rPr>
              <a:t>e</a:t>
            </a:r>
            <a:r>
              <a:rPr lang="en-US" sz="2360">
                <a:solidFill>
                  <a:srgbClr val="FFFFFF"/>
                </a:solidFill>
                <a:latin typeface="Canva Sans"/>
                <a:ea typeface="Canva Sans"/>
                <a:cs typeface="Canva Sans"/>
                <a:sym typeface="Canva Sans"/>
              </a:rPr>
              <a:t>lps</a:t>
            </a:r>
            <a:r>
              <a:rPr lang="en-US" sz="2360">
                <a:solidFill>
                  <a:srgbClr val="FFFFFF"/>
                </a:solidFill>
                <a:latin typeface="Canva Sans"/>
                <a:ea typeface="Canva Sans"/>
                <a:cs typeface="Canva Sans"/>
                <a:sym typeface="Canva Sans"/>
              </a:rPr>
              <a:t> </a:t>
            </a:r>
            <a:r>
              <a:rPr lang="en-US" sz="2360">
                <a:solidFill>
                  <a:srgbClr val="FFFFFF"/>
                </a:solidFill>
                <a:latin typeface="Canva Sans"/>
                <a:ea typeface="Canva Sans"/>
                <a:cs typeface="Canva Sans"/>
                <a:sym typeface="Canva Sans"/>
              </a:rPr>
              <a:t>sec</a:t>
            </a:r>
            <a:r>
              <a:rPr lang="en-US" sz="2360">
                <a:solidFill>
                  <a:srgbClr val="FFFFFF"/>
                </a:solidFill>
                <a:latin typeface="Canva Sans"/>
                <a:ea typeface="Canva Sans"/>
                <a:cs typeface="Canva Sans"/>
                <a:sym typeface="Canva Sans"/>
              </a:rPr>
              <a:t>u</a:t>
            </a:r>
            <a:r>
              <a:rPr lang="en-US" sz="2360">
                <a:solidFill>
                  <a:srgbClr val="FFFFFF"/>
                </a:solidFill>
                <a:latin typeface="Canva Sans"/>
                <a:ea typeface="Canva Sans"/>
                <a:cs typeface="Canva Sans"/>
                <a:sym typeface="Canva Sans"/>
              </a:rPr>
              <a:t>rely hold a</a:t>
            </a:r>
            <a:r>
              <a:rPr lang="en-US" sz="2360">
                <a:solidFill>
                  <a:srgbClr val="FFFFFF"/>
                </a:solidFill>
                <a:latin typeface="Canva Sans"/>
                <a:ea typeface="Canva Sans"/>
                <a:cs typeface="Canva Sans"/>
                <a:sym typeface="Canva Sans"/>
              </a:rPr>
              <a:t>n</a:t>
            </a:r>
            <a:r>
              <a:rPr lang="en-US" sz="2360">
                <a:solidFill>
                  <a:srgbClr val="FFFFFF"/>
                </a:solidFill>
                <a:latin typeface="Canva Sans"/>
                <a:ea typeface="Canva Sans"/>
                <a:cs typeface="Canva Sans"/>
                <a:sym typeface="Canva Sans"/>
              </a:rPr>
              <a:t>d </a:t>
            </a:r>
            <a:r>
              <a:rPr lang="en-US" sz="2360">
                <a:solidFill>
                  <a:srgbClr val="FFFFFF"/>
                </a:solidFill>
                <a:latin typeface="Canva Sans"/>
                <a:ea typeface="Canva Sans"/>
                <a:cs typeface="Canva Sans"/>
                <a:sym typeface="Canva Sans"/>
              </a:rPr>
              <a:t>a</a:t>
            </a:r>
            <a:r>
              <a:rPr lang="en-US" sz="2360">
                <a:solidFill>
                  <a:srgbClr val="FFFFFF"/>
                </a:solidFill>
                <a:latin typeface="Canva Sans"/>
                <a:ea typeface="Canva Sans"/>
                <a:cs typeface="Canva Sans"/>
                <a:sym typeface="Canva Sans"/>
              </a:rPr>
              <a:t>lign compone</a:t>
            </a:r>
            <a:r>
              <a:rPr lang="en-US" sz="2360">
                <a:solidFill>
                  <a:srgbClr val="FFFFFF"/>
                </a:solidFill>
                <a:latin typeface="Canva Sans"/>
                <a:ea typeface="Canva Sans"/>
                <a:cs typeface="Canva Sans"/>
                <a:sym typeface="Canva Sans"/>
              </a:rPr>
              <a:t>nt</a:t>
            </a:r>
            <a:r>
              <a:rPr lang="en-US" sz="2360">
                <a:solidFill>
                  <a:srgbClr val="FFFFFF"/>
                </a:solidFill>
                <a:latin typeface="Canva Sans"/>
                <a:ea typeface="Canva Sans"/>
                <a:cs typeface="Canva Sans"/>
                <a:sym typeface="Canva Sans"/>
              </a:rPr>
              <a:t>s at th</a:t>
            </a:r>
            <a:r>
              <a:rPr lang="en-US" sz="2360">
                <a:solidFill>
                  <a:srgbClr val="FFFFFF"/>
                </a:solidFill>
                <a:latin typeface="Canva Sans"/>
                <a:ea typeface="Canva Sans"/>
                <a:cs typeface="Canva Sans"/>
                <a:sym typeface="Canva Sans"/>
              </a:rPr>
              <a:t>e</a:t>
            </a:r>
            <a:r>
              <a:rPr lang="en-US" sz="2360">
                <a:solidFill>
                  <a:srgbClr val="FFFFFF"/>
                </a:solidFill>
                <a:latin typeface="Canva Sans"/>
                <a:ea typeface="Canva Sans"/>
                <a:cs typeface="Canva Sans"/>
                <a:sym typeface="Canva Sans"/>
              </a:rPr>
              <a:t> center of</a:t>
            </a:r>
            <a:r>
              <a:rPr lang="en-US" sz="2360">
                <a:solidFill>
                  <a:srgbClr val="FFFFFF"/>
                </a:solidFill>
                <a:latin typeface="Canva Sans"/>
                <a:ea typeface="Canva Sans"/>
                <a:cs typeface="Canva Sans"/>
                <a:sym typeface="Canva Sans"/>
              </a:rPr>
              <a:t> th</a:t>
            </a:r>
            <a:r>
              <a:rPr lang="en-US" sz="2360">
                <a:solidFill>
                  <a:srgbClr val="FFFFFF"/>
                </a:solidFill>
                <a:latin typeface="Canva Sans"/>
                <a:ea typeface="Canva Sans"/>
                <a:cs typeface="Canva Sans"/>
                <a:sym typeface="Canva Sans"/>
              </a:rPr>
              <a:t>e d</a:t>
            </a:r>
            <a:r>
              <a:rPr lang="en-US" sz="2360">
                <a:solidFill>
                  <a:srgbClr val="FFFFFF"/>
                </a:solidFill>
                <a:latin typeface="Canva Sans"/>
                <a:ea typeface="Canva Sans"/>
                <a:cs typeface="Canva Sans"/>
                <a:sym typeface="Canva Sans"/>
              </a:rPr>
              <a:t>r</a:t>
            </a:r>
            <a:r>
              <a:rPr lang="en-US" sz="2360">
                <a:solidFill>
                  <a:srgbClr val="FFFFFF"/>
                </a:solidFill>
                <a:latin typeface="Canva Sans"/>
                <a:ea typeface="Canva Sans"/>
                <a:cs typeface="Canva Sans"/>
                <a:sym typeface="Canva Sans"/>
              </a:rPr>
              <a:t>one.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394301" y="4486253"/>
            <a:ext cx="4554676" cy="744209"/>
            <a:chOff x="0" y="0"/>
            <a:chExt cx="2857705" cy="466933"/>
          </a:xfrm>
        </p:grpSpPr>
        <p:sp>
          <p:nvSpPr>
            <p:cNvPr name="Freeform 4" id="4"/>
            <p:cNvSpPr/>
            <p:nvPr/>
          </p:nvSpPr>
          <p:spPr>
            <a:xfrm flipH="false" flipV="false" rot="0">
              <a:off x="0" y="0"/>
              <a:ext cx="2857705" cy="466933"/>
            </a:xfrm>
            <a:custGeom>
              <a:avLst/>
              <a:gdLst/>
              <a:ahLst/>
              <a:cxnLst/>
              <a:rect r="r" b="b" t="t" l="l"/>
              <a:pathLst>
                <a:path h="466933" w="2857705">
                  <a:moveTo>
                    <a:pt x="203200" y="0"/>
                  </a:moveTo>
                  <a:lnTo>
                    <a:pt x="2857705" y="0"/>
                  </a:lnTo>
                  <a:lnTo>
                    <a:pt x="265450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5" id="5"/>
            <p:cNvSpPr txBox="true"/>
            <p:nvPr/>
          </p:nvSpPr>
          <p:spPr>
            <a:xfrm>
              <a:off x="101600" y="-38100"/>
              <a:ext cx="265450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444102" y="2249954"/>
            <a:ext cx="5006128" cy="658011"/>
            <a:chOff x="0" y="0"/>
            <a:chExt cx="3552416" cy="466933"/>
          </a:xfrm>
        </p:grpSpPr>
        <p:sp>
          <p:nvSpPr>
            <p:cNvPr name="Freeform 7" id="7"/>
            <p:cNvSpPr/>
            <p:nvPr/>
          </p:nvSpPr>
          <p:spPr>
            <a:xfrm flipH="false" flipV="false" rot="0">
              <a:off x="0" y="0"/>
              <a:ext cx="3552416" cy="466933"/>
            </a:xfrm>
            <a:custGeom>
              <a:avLst/>
              <a:gdLst/>
              <a:ahLst/>
              <a:cxnLst/>
              <a:rect r="r" b="b" t="t" l="l"/>
              <a:pathLst>
                <a:path h="466933" w="3552416">
                  <a:moveTo>
                    <a:pt x="203200" y="0"/>
                  </a:moveTo>
                  <a:lnTo>
                    <a:pt x="3552416" y="0"/>
                  </a:lnTo>
                  <a:lnTo>
                    <a:pt x="3349216"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8" id="8"/>
            <p:cNvSpPr txBox="true"/>
            <p:nvPr/>
          </p:nvSpPr>
          <p:spPr>
            <a:xfrm>
              <a:off x="101600" y="-38100"/>
              <a:ext cx="3349216"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34076" y="4446265"/>
            <a:ext cx="1415402" cy="874878"/>
            <a:chOff x="0" y="0"/>
            <a:chExt cx="755417" cy="466933"/>
          </a:xfrm>
        </p:grpSpPr>
        <p:sp>
          <p:nvSpPr>
            <p:cNvPr name="Freeform 10" id="10"/>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1" id="11"/>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12" id="12"/>
          <p:cNvGrpSpPr/>
          <p:nvPr/>
        </p:nvGrpSpPr>
        <p:grpSpPr>
          <a:xfrm rot="0">
            <a:off x="1289611" y="2147113"/>
            <a:ext cx="1415402" cy="874878"/>
            <a:chOff x="0" y="0"/>
            <a:chExt cx="755417" cy="466933"/>
          </a:xfrm>
        </p:grpSpPr>
        <p:sp>
          <p:nvSpPr>
            <p:cNvPr name="Freeform 13" id="13"/>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4" id="14"/>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5" id="15"/>
          <p:cNvSpPr txBox="true"/>
          <p:nvPr/>
        </p:nvSpPr>
        <p:spPr>
          <a:xfrm rot="0">
            <a:off x="1600324" y="356532"/>
            <a:ext cx="3492593" cy="1431463"/>
          </a:xfrm>
          <a:prstGeom prst="rect">
            <a:avLst/>
          </a:prstGeom>
        </p:spPr>
        <p:txBody>
          <a:bodyPr anchor="t" rtlCol="false" tIns="0" lIns="0" bIns="0" rIns="0">
            <a:spAutoFit/>
          </a:bodyPr>
          <a:lstStyle/>
          <a:p>
            <a:pPr algn="l">
              <a:lnSpc>
                <a:spcPts val="5737"/>
              </a:lnSpc>
            </a:pPr>
            <a:r>
              <a:rPr lang="en-US" sz="4098">
                <a:solidFill>
                  <a:srgbClr val="FFFFFF"/>
                </a:solidFill>
                <a:latin typeface="Squada One"/>
                <a:ea typeface="Squada One"/>
                <a:cs typeface="Squada One"/>
                <a:sym typeface="Squada One"/>
              </a:rPr>
              <a:t>DRONE </a:t>
            </a:r>
          </a:p>
          <a:p>
            <a:pPr algn="l">
              <a:lnSpc>
                <a:spcPts val="5737"/>
              </a:lnSpc>
              <a:spcBef>
                <a:spcPct val="0"/>
              </a:spcBef>
            </a:pPr>
            <a:r>
              <a:rPr lang="en-US" sz="4098">
                <a:solidFill>
                  <a:srgbClr val="FFFFFF"/>
                </a:solidFill>
                <a:latin typeface="Squada One"/>
                <a:ea typeface="Squada One"/>
                <a:cs typeface="Squada One"/>
                <a:sym typeface="Squada One"/>
              </a:rPr>
              <a:t>SUB-COMPONENTS</a:t>
            </a:r>
          </a:p>
        </p:txBody>
      </p:sp>
      <p:grpSp>
        <p:nvGrpSpPr>
          <p:cNvPr name="Group 16" id="16"/>
          <p:cNvGrpSpPr/>
          <p:nvPr/>
        </p:nvGrpSpPr>
        <p:grpSpPr>
          <a:xfrm rot="0">
            <a:off x="867828" y="867009"/>
            <a:ext cx="732496" cy="323382"/>
            <a:chOff x="0" y="0"/>
            <a:chExt cx="976661" cy="431176"/>
          </a:xfrm>
        </p:grpSpPr>
        <p:grpSp>
          <p:nvGrpSpPr>
            <p:cNvPr name="Group 17" id="17"/>
            <p:cNvGrpSpPr/>
            <p:nvPr/>
          </p:nvGrpSpPr>
          <p:grpSpPr>
            <a:xfrm rot="0">
              <a:off x="0" y="0"/>
              <a:ext cx="375278" cy="431176"/>
              <a:chOff x="0" y="0"/>
              <a:chExt cx="406400" cy="466933"/>
            </a:xfrm>
          </p:grpSpPr>
          <p:sp>
            <p:nvSpPr>
              <p:cNvPr name="Freeform 18" id="18"/>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00691" y="0"/>
              <a:ext cx="375278" cy="431176"/>
              <a:chOff x="0" y="0"/>
              <a:chExt cx="406400" cy="466933"/>
            </a:xfrm>
          </p:grpSpPr>
          <p:sp>
            <p:nvSpPr>
              <p:cNvPr name="Freeform 21" id="21"/>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2" id="22"/>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601383" y="0"/>
              <a:ext cx="375278" cy="431176"/>
              <a:chOff x="0" y="0"/>
              <a:chExt cx="406400" cy="466933"/>
            </a:xfrm>
          </p:grpSpPr>
          <p:sp>
            <p:nvSpPr>
              <p:cNvPr name="Freeform 24" id="2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5" id="2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6" id="26"/>
          <p:cNvSpPr/>
          <p:nvPr/>
        </p:nvSpPr>
        <p:spPr>
          <a:xfrm>
            <a:off x="1600324" y="1015896"/>
            <a:ext cx="2782519" cy="0"/>
          </a:xfrm>
          <a:prstGeom prst="line">
            <a:avLst/>
          </a:prstGeom>
          <a:ln cap="flat" w="9525">
            <a:solidFill>
              <a:srgbClr val="FFFFFF"/>
            </a:solidFill>
            <a:prstDash val="solid"/>
            <a:headEnd type="none" len="sm" w="sm"/>
            <a:tailEnd type="none" len="sm" w="sm"/>
          </a:ln>
        </p:spPr>
      </p:sp>
      <p:grpSp>
        <p:nvGrpSpPr>
          <p:cNvPr name="Group 27" id="27"/>
          <p:cNvGrpSpPr/>
          <p:nvPr/>
        </p:nvGrpSpPr>
        <p:grpSpPr>
          <a:xfrm rot="0">
            <a:off x="1028700" y="6769736"/>
            <a:ext cx="1415402" cy="874878"/>
            <a:chOff x="0" y="0"/>
            <a:chExt cx="755417" cy="466933"/>
          </a:xfrm>
        </p:grpSpPr>
        <p:sp>
          <p:nvSpPr>
            <p:cNvPr name="Freeform 28" id="28"/>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29" id="29"/>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30" id="30"/>
          <p:cNvGrpSpPr/>
          <p:nvPr/>
        </p:nvGrpSpPr>
        <p:grpSpPr>
          <a:xfrm rot="0">
            <a:off x="2223488" y="6835071"/>
            <a:ext cx="3390171" cy="744209"/>
            <a:chOff x="0" y="0"/>
            <a:chExt cx="2127069" cy="466933"/>
          </a:xfrm>
        </p:grpSpPr>
        <p:sp>
          <p:nvSpPr>
            <p:cNvPr name="Freeform 31" id="31"/>
            <p:cNvSpPr/>
            <p:nvPr/>
          </p:nvSpPr>
          <p:spPr>
            <a:xfrm flipH="false" flipV="false" rot="0">
              <a:off x="0" y="0"/>
              <a:ext cx="2127069" cy="466933"/>
            </a:xfrm>
            <a:custGeom>
              <a:avLst/>
              <a:gdLst/>
              <a:ahLst/>
              <a:cxnLst/>
              <a:rect r="r" b="b" t="t" l="l"/>
              <a:pathLst>
                <a:path h="466933" w="2127069">
                  <a:moveTo>
                    <a:pt x="203200" y="0"/>
                  </a:moveTo>
                  <a:lnTo>
                    <a:pt x="2127069" y="0"/>
                  </a:lnTo>
                  <a:lnTo>
                    <a:pt x="1923869"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32" id="32"/>
            <p:cNvSpPr txBox="true"/>
            <p:nvPr/>
          </p:nvSpPr>
          <p:spPr>
            <a:xfrm>
              <a:off x="101600" y="-38100"/>
              <a:ext cx="1923869" cy="505033"/>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12279129" y="6091797"/>
            <a:ext cx="793977" cy="764446"/>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grpSp>
        <p:nvGrpSpPr>
          <p:cNvPr name="Group 34" id="34"/>
          <p:cNvGrpSpPr/>
          <p:nvPr/>
        </p:nvGrpSpPr>
        <p:grpSpPr>
          <a:xfrm rot="0">
            <a:off x="9291502" y="4406161"/>
            <a:ext cx="4782877" cy="943806"/>
            <a:chOff x="0" y="0"/>
            <a:chExt cx="2366255" cy="466933"/>
          </a:xfrm>
        </p:grpSpPr>
        <p:sp>
          <p:nvSpPr>
            <p:cNvPr name="Freeform 35" id="35"/>
            <p:cNvSpPr/>
            <p:nvPr/>
          </p:nvSpPr>
          <p:spPr>
            <a:xfrm flipH="false" flipV="false" rot="0">
              <a:off x="0" y="0"/>
              <a:ext cx="2366255" cy="466933"/>
            </a:xfrm>
            <a:custGeom>
              <a:avLst/>
              <a:gdLst/>
              <a:ahLst/>
              <a:cxnLst/>
              <a:rect r="r" b="b" t="t" l="l"/>
              <a:pathLst>
                <a:path h="466933" w="2366255">
                  <a:moveTo>
                    <a:pt x="203200" y="0"/>
                  </a:moveTo>
                  <a:lnTo>
                    <a:pt x="2366255" y="0"/>
                  </a:lnTo>
                  <a:lnTo>
                    <a:pt x="216305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36" id="36"/>
            <p:cNvSpPr txBox="true"/>
            <p:nvPr/>
          </p:nvSpPr>
          <p:spPr>
            <a:xfrm>
              <a:off x="101600" y="-38100"/>
              <a:ext cx="216305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9291502" y="2249954"/>
            <a:ext cx="2532918" cy="658011"/>
            <a:chOff x="0" y="0"/>
            <a:chExt cx="1797393" cy="466933"/>
          </a:xfrm>
        </p:grpSpPr>
        <p:sp>
          <p:nvSpPr>
            <p:cNvPr name="Freeform 38" id="38"/>
            <p:cNvSpPr/>
            <p:nvPr/>
          </p:nvSpPr>
          <p:spPr>
            <a:xfrm flipH="false" flipV="false" rot="0">
              <a:off x="0" y="0"/>
              <a:ext cx="1797393" cy="466933"/>
            </a:xfrm>
            <a:custGeom>
              <a:avLst/>
              <a:gdLst/>
              <a:ahLst/>
              <a:cxnLst/>
              <a:rect r="r" b="b" t="t" l="l"/>
              <a:pathLst>
                <a:path h="466933" w="1797393">
                  <a:moveTo>
                    <a:pt x="203200" y="0"/>
                  </a:moveTo>
                  <a:lnTo>
                    <a:pt x="1797393" y="0"/>
                  </a:lnTo>
                  <a:lnTo>
                    <a:pt x="159419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39" id="39"/>
            <p:cNvSpPr txBox="true"/>
            <p:nvPr/>
          </p:nvSpPr>
          <p:spPr>
            <a:xfrm>
              <a:off x="101600" y="-38100"/>
              <a:ext cx="159419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8032869" y="4446265"/>
            <a:ext cx="1415402" cy="874878"/>
            <a:chOff x="0" y="0"/>
            <a:chExt cx="755417" cy="466933"/>
          </a:xfrm>
        </p:grpSpPr>
        <p:sp>
          <p:nvSpPr>
            <p:cNvPr name="Freeform 41" id="41"/>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42" id="42"/>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43" id="43"/>
          <p:cNvGrpSpPr/>
          <p:nvPr/>
        </p:nvGrpSpPr>
        <p:grpSpPr>
          <a:xfrm rot="0">
            <a:off x="8088405" y="2147113"/>
            <a:ext cx="1415402" cy="874878"/>
            <a:chOff x="0" y="0"/>
            <a:chExt cx="755417" cy="466933"/>
          </a:xfrm>
        </p:grpSpPr>
        <p:sp>
          <p:nvSpPr>
            <p:cNvPr name="Freeform 44" id="44"/>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45" id="45"/>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46" id="46"/>
          <p:cNvGrpSpPr/>
          <p:nvPr/>
        </p:nvGrpSpPr>
        <p:grpSpPr>
          <a:xfrm rot="0">
            <a:off x="7827494" y="6769736"/>
            <a:ext cx="1415402" cy="874878"/>
            <a:chOff x="0" y="0"/>
            <a:chExt cx="755417" cy="466933"/>
          </a:xfrm>
        </p:grpSpPr>
        <p:sp>
          <p:nvSpPr>
            <p:cNvPr name="Freeform 47" id="47"/>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48" id="48"/>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49" id="49"/>
          <p:cNvGrpSpPr/>
          <p:nvPr/>
        </p:nvGrpSpPr>
        <p:grpSpPr>
          <a:xfrm rot="0">
            <a:off x="9022282" y="6835071"/>
            <a:ext cx="3863677" cy="744209"/>
            <a:chOff x="0" y="0"/>
            <a:chExt cx="2424156" cy="466933"/>
          </a:xfrm>
        </p:grpSpPr>
        <p:sp>
          <p:nvSpPr>
            <p:cNvPr name="Freeform 50" id="50"/>
            <p:cNvSpPr/>
            <p:nvPr/>
          </p:nvSpPr>
          <p:spPr>
            <a:xfrm flipH="false" flipV="false" rot="0">
              <a:off x="0" y="0"/>
              <a:ext cx="2424156" cy="466933"/>
            </a:xfrm>
            <a:custGeom>
              <a:avLst/>
              <a:gdLst/>
              <a:ahLst/>
              <a:cxnLst/>
              <a:rect r="r" b="b" t="t" l="l"/>
              <a:pathLst>
                <a:path h="466933" w="2424156">
                  <a:moveTo>
                    <a:pt x="203200" y="0"/>
                  </a:moveTo>
                  <a:lnTo>
                    <a:pt x="2424156" y="0"/>
                  </a:lnTo>
                  <a:lnTo>
                    <a:pt x="2220956"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51" id="51"/>
            <p:cNvSpPr txBox="true"/>
            <p:nvPr/>
          </p:nvSpPr>
          <p:spPr>
            <a:xfrm>
              <a:off x="101600" y="-38100"/>
              <a:ext cx="2220956" cy="505033"/>
            </a:xfrm>
            <a:prstGeom prst="rect">
              <a:avLst/>
            </a:prstGeom>
          </p:spPr>
          <p:txBody>
            <a:bodyPr anchor="ctr" rtlCol="false" tIns="50800" lIns="50800" bIns="50800" rIns="50800"/>
            <a:lstStyle/>
            <a:p>
              <a:pPr algn="ctr">
                <a:lnSpc>
                  <a:spcPts val="2659"/>
                </a:lnSpc>
                <a:spcBef>
                  <a:spcPct val="0"/>
                </a:spcBef>
              </a:pPr>
            </a:p>
          </p:txBody>
        </p:sp>
      </p:grpSp>
      <p:sp>
        <p:nvSpPr>
          <p:cNvPr name="Freeform 52" id="52"/>
          <p:cNvSpPr/>
          <p:nvPr/>
        </p:nvSpPr>
        <p:spPr>
          <a:xfrm flipH="false" flipV="false" rot="0">
            <a:off x="5132588" y="3021992"/>
            <a:ext cx="1480605" cy="1272866"/>
          </a:xfrm>
          <a:custGeom>
            <a:avLst/>
            <a:gdLst/>
            <a:ahLst/>
            <a:cxnLst/>
            <a:rect r="r" b="b" t="t" l="l"/>
            <a:pathLst>
              <a:path h="1272866" w="1480605">
                <a:moveTo>
                  <a:pt x="0" y="0"/>
                </a:moveTo>
                <a:lnTo>
                  <a:pt x="1480605" y="0"/>
                </a:lnTo>
                <a:lnTo>
                  <a:pt x="1480605" y="1272865"/>
                </a:lnTo>
                <a:lnTo>
                  <a:pt x="0" y="1272865"/>
                </a:lnTo>
                <a:lnTo>
                  <a:pt x="0" y="0"/>
                </a:lnTo>
                <a:close/>
              </a:path>
            </a:pathLst>
          </a:custGeom>
          <a:blipFill>
            <a:blip r:embed="rId3"/>
            <a:stretch>
              <a:fillRect l="-3099" t="-4632" r="0" b="-4632"/>
            </a:stretch>
          </a:blipFill>
        </p:spPr>
      </p:sp>
      <p:sp>
        <p:nvSpPr>
          <p:cNvPr name="Freeform 53" id="53"/>
          <p:cNvSpPr/>
          <p:nvPr/>
        </p:nvSpPr>
        <p:spPr>
          <a:xfrm flipH="false" flipV="false" rot="0">
            <a:off x="5132588" y="5321144"/>
            <a:ext cx="1563350" cy="1222722"/>
          </a:xfrm>
          <a:custGeom>
            <a:avLst/>
            <a:gdLst/>
            <a:ahLst/>
            <a:cxnLst/>
            <a:rect r="r" b="b" t="t" l="l"/>
            <a:pathLst>
              <a:path h="1222722" w="1563350">
                <a:moveTo>
                  <a:pt x="0" y="0"/>
                </a:moveTo>
                <a:lnTo>
                  <a:pt x="1563350" y="0"/>
                </a:lnTo>
                <a:lnTo>
                  <a:pt x="1563350" y="1222722"/>
                </a:lnTo>
                <a:lnTo>
                  <a:pt x="0" y="1222722"/>
                </a:lnTo>
                <a:lnTo>
                  <a:pt x="0" y="0"/>
                </a:lnTo>
                <a:close/>
              </a:path>
            </a:pathLst>
          </a:custGeom>
          <a:blipFill>
            <a:blip r:embed="rId4"/>
            <a:stretch>
              <a:fillRect l="0" t="0" r="0" b="-27858"/>
            </a:stretch>
          </a:blipFill>
        </p:spPr>
      </p:sp>
      <p:sp>
        <p:nvSpPr>
          <p:cNvPr name="Freeform 54" id="54"/>
          <p:cNvSpPr/>
          <p:nvPr/>
        </p:nvSpPr>
        <p:spPr>
          <a:xfrm flipH="false" flipV="false" rot="0">
            <a:off x="4979227" y="7769780"/>
            <a:ext cx="1957894" cy="1432119"/>
          </a:xfrm>
          <a:custGeom>
            <a:avLst/>
            <a:gdLst/>
            <a:ahLst/>
            <a:cxnLst/>
            <a:rect r="r" b="b" t="t" l="l"/>
            <a:pathLst>
              <a:path h="1432119" w="1957894">
                <a:moveTo>
                  <a:pt x="0" y="0"/>
                </a:moveTo>
                <a:lnTo>
                  <a:pt x="1957895" y="0"/>
                </a:lnTo>
                <a:lnTo>
                  <a:pt x="1957895" y="1432119"/>
                </a:lnTo>
                <a:lnTo>
                  <a:pt x="0" y="1432119"/>
                </a:lnTo>
                <a:lnTo>
                  <a:pt x="0" y="0"/>
                </a:lnTo>
                <a:close/>
              </a:path>
            </a:pathLst>
          </a:custGeom>
          <a:blipFill>
            <a:blip r:embed="rId5"/>
            <a:stretch>
              <a:fillRect l="-13271" t="-28635" r="-15952" b="0"/>
            </a:stretch>
          </a:blipFill>
        </p:spPr>
      </p:sp>
      <p:sp>
        <p:nvSpPr>
          <p:cNvPr name="Freeform 55" id="55"/>
          <p:cNvSpPr/>
          <p:nvPr/>
        </p:nvSpPr>
        <p:spPr>
          <a:xfrm flipH="false" flipV="false" rot="0">
            <a:off x="12263550" y="2196669"/>
            <a:ext cx="1810829" cy="2142817"/>
          </a:xfrm>
          <a:custGeom>
            <a:avLst/>
            <a:gdLst/>
            <a:ahLst/>
            <a:cxnLst/>
            <a:rect r="r" b="b" t="t" l="l"/>
            <a:pathLst>
              <a:path h="2142817" w="1810829">
                <a:moveTo>
                  <a:pt x="0" y="0"/>
                </a:moveTo>
                <a:lnTo>
                  <a:pt x="1810829" y="0"/>
                </a:lnTo>
                <a:lnTo>
                  <a:pt x="1810829" y="2142817"/>
                </a:lnTo>
                <a:lnTo>
                  <a:pt x="0" y="2142817"/>
                </a:lnTo>
                <a:lnTo>
                  <a:pt x="0" y="0"/>
                </a:lnTo>
                <a:close/>
              </a:path>
            </a:pathLst>
          </a:custGeom>
          <a:blipFill>
            <a:blip r:embed="rId6"/>
            <a:stretch>
              <a:fillRect l="-148794" t="-9287" r="0" b="-20540"/>
            </a:stretch>
          </a:blipFill>
        </p:spPr>
      </p:sp>
      <p:sp>
        <p:nvSpPr>
          <p:cNvPr name="Freeform 56" id="56"/>
          <p:cNvSpPr/>
          <p:nvPr/>
        </p:nvSpPr>
        <p:spPr>
          <a:xfrm flipH="false" flipV="false" rot="0">
            <a:off x="13282656" y="6853584"/>
            <a:ext cx="2407129" cy="1945109"/>
          </a:xfrm>
          <a:custGeom>
            <a:avLst/>
            <a:gdLst/>
            <a:ahLst/>
            <a:cxnLst/>
            <a:rect r="r" b="b" t="t" l="l"/>
            <a:pathLst>
              <a:path h="1945109" w="2407129">
                <a:moveTo>
                  <a:pt x="0" y="0"/>
                </a:moveTo>
                <a:lnTo>
                  <a:pt x="2407129" y="0"/>
                </a:lnTo>
                <a:lnTo>
                  <a:pt x="2407129" y="1945110"/>
                </a:lnTo>
                <a:lnTo>
                  <a:pt x="0" y="1945110"/>
                </a:lnTo>
                <a:lnTo>
                  <a:pt x="0" y="0"/>
                </a:lnTo>
                <a:close/>
              </a:path>
            </a:pathLst>
          </a:custGeom>
          <a:blipFill>
            <a:blip r:embed="rId7"/>
            <a:stretch>
              <a:fillRect l="0" t="0" r="-2686" b="0"/>
            </a:stretch>
          </a:blipFill>
        </p:spPr>
      </p:sp>
      <p:sp>
        <p:nvSpPr>
          <p:cNvPr name="Freeform 57" id="57"/>
          <p:cNvSpPr/>
          <p:nvPr/>
        </p:nvSpPr>
        <p:spPr>
          <a:xfrm flipH="false" flipV="false" rot="0">
            <a:off x="14388704" y="4406161"/>
            <a:ext cx="3009895" cy="1911379"/>
          </a:xfrm>
          <a:custGeom>
            <a:avLst/>
            <a:gdLst/>
            <a:ahLst/>
            <a:cxnLst/>
            <a:rect r="r" b="b" t="t" l="l"/>
            <a:pathLst>
              <a:path h="1911379" w="3009895">
                <a:moveTo>
                  <a:pt x="0" y="0"/>
                </a:moveTo>
                <a:lnTo>
                  <a:pt x="3009895" y="0"/>
                </a:lnTo>
                <a:lnTo>
                  <a:pt x="3009895" y="1911378"/>
                </a:lnTo>
                <a:lnTo>
                  <a:pt x="0" y="1911378"/>
                </a:lnTo>
                <a:lnTo>
                  <a:pt x="0" y="0"/>
                </a:lnTo>
                <a:close/>
              </a:path>
            </a:pathLst>
          </a:custGeom>
          <a:blipFill>
            <a:blip r:embed="rId8"/>
            <a:stretch>
              <a:fillRect l="0" t="-21898" r="0" b="-21795"/>
            </a:stretch>
          </a:blipFill>
        </p:spPr>
      </p:sp>
      <p:sp>
        <p:nvSpPr>
          <p:cNvPr name="TextBox 58" id="58"/>
          <p:cNvSpPr txBox="true"/>
          <p:nvPr/>
        </p:nvSpPr>
        <p:spPr>
          <a:xfrm rot="0">
            <a:off x="2649477" y="4472859"/>
            <a:ext cx="4659500" cy="713552"/>
          </a:xfrm>
          <a:prstGeom prst="rect">
            <a:avLst/>
          </a:prstGeom>
        </p:spPr>
        <p:txBody>
          <a:bodyPr anchor="t" rtlCol="false" tIns="0" lIns="0" bIns="0" rIns="0">
            <a:spAutoFit/>
          </a:bodyPr>
          <a:lstStyle/>
          <a:p>
            <a:pPr algn="l">
              <a:lnSpc>
                <a:spcPts val="5866"/>
              </a:lnSpc>
              <a:spcBef>
                <a:spcPct val="0"/>
              </a:spcBef>
            </a:pPr>
            <a:r>
              <a:rPr lang="en-US" sz="4190">
                <a:solidFill>
                  <a:srgbClr val="FFFFFF"/>
                </a:solidFill>
                <a:latin typeface="Squada One"/>
                <a:ea typeface="Squada One"/>
                <a:cs typeface="Squada One"/>
                <a:sym typeface="Squada One"/>
              </a:rPr>
              <a:t>WIRES AND CONNECTORS</a:t>
            </a:r>
          </a:p>
        </p:txBody>
      </p:sp>
      <p:sp>
        <p:nvSpPr>
          <p:cNvPr name="TextBox 59" id="59"/>
          <p:cNvSpPr txBox="true"/>
          <p:nvPr/>
        </p:nvSpPr>
        <p:spPr>
          <a:xfrm rot="0">
            <a:off x="2705013" y="2124145"/>
            <a:ext cx="4261460"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VIBRATION DAMPERS</a:t>
            </a:r>
          </a:p>
        </p:txBody>
      </p:sp>
      <p:sp>
        <p:nvSpPr>
          <p:cNvPr name="TextBox 60" id="60"/>
          <p:cNvSpPr txBox="true"/>
          <p:nvPr/>
        </p:nvSpPr>
        <p:spPr>
          <a:xfrm rot="0">
            <a:off x="244663" y="8616675"/>
            <a:ext cx="1978825" cy="2066320"/>
          </a:xfrm>
          <a:prstGeom prst="rect">
            <a:avLst/>
          </a:prstGeom>
        </p:spPr>
        <p:txBody>
          <a:bodyPr anchor="t" rtlCol="false" tIns="0" lIns="0" bIns="0" rIns="0">
            <a:spAutoFit/>
          </a:bodyPr>
          <a:lstStyle/>
          <a:p>
            <a:pPr algn="l">
              <a:lnSpc>
                <a:spcPts val="16829"/>
              </a:lnSpc>
              <a:spcBef>
                <a:spcPct val="0"/>
              </a:spcBef>
            </a:pPr>
            <a:r>
              <a:rPr lang="en-US" sz="12021">
                <a:solidFill>
                  <a:srgbClr val="FFFFFF">
                    <a:alpha val="34902"/>
                  </a:srgbClr>
                </a:solidFill>
                <a:latin typeface="Squada One"/>
                <a:ea typeface="Squada One"/>
                <a:cs typeface="Squada One"/>
                <a:sym typeface="Squada One"/>
              </a:rPr>
              <a:t>01</a:t>
            </a:r>
          </a:p>
        </p:txBody>
      </p:sp>
      <p:sp>
        <p:nvSpPr>
          <p:cNvPr name="TextBox 61" id="61"/>
          <p:cNvSpPr txBox="true"/>
          <p:nvPr/>
        </p:nvSpPr>
        <p:spPr>
          <a:xfrm rot="0">
            <a:off x="1544788" y="4466016"/>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02</a:t>
            </a:r>
          </a:p>
        </p:txBody>
      </p:sp>
      <p:sp>
        <p:nvSpPr>
          <p:cNvPr name="TextBox 62" id="62"/>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01</a:t>
            </a:r>
          </a:p>
        </p:txBody>
      </p:sp>
      <p:sp>
        <p:nvSpPr>
          <p:cNvPr name="TextBox 63" id="63"/>
          <p:cNvSpPr txBox="true"/>
          <p:nvPr/>
        </p:nvSpPr>
        <p:spPr>
          <a:xfrm rot="0">
            <a:off x="2649477" y="6833719"/>
            <a:ext cx="2964182" cy="992420"/>
          </a:xfrm>
          <a:prstGeom prst="rect">
            <a:avLst/>
          </a:prstGeom>
        </p:spPr>
        <p:txBody>
          <a:bodyPr anchor="t" rtlCol="false" tIns="0" lIns="0" bIns="0" rIns="0">
            <a:spAutoFit/>
          </a:bodyPr>
          <a:lstStyle/>
          <a:p>
            <a:pPr algn="l">
              <a:lnSpc>
                <a:spcPts val="5451"/>
              </a:lnSpc>
            </a:pPr>
            <a:r>
              <a:rPr lang="en-US" sz="3894">
                <a:solidFill>
                  <a:srgbClr val="FFFFFF"/>
                </a:solidFill>
                <a:latin typeface="Squada One"/>
                <a:ea typeface="Squada One"/>
                <a:cs typeface="Squada One"/>
                <a:sym typeface="Squada One"/>
              </a:rPr>
              <a:t>SAFETY BUTTON</a:t>
            </a:r>
          </a:p>
          <a:p>
            <a:pPr algn="l">
              <a:lnSpc>
                <a:spcPts val="2363"/>
              </a:lnSpc>
              <a:spcBef>
                <a:spcPct val="0"/>
              </a:spcBef>
            </a:pPr>
          </a:p>
        </p:txBody>
      </p:sp>
      <p:sp>
        <p:nvSpPr>
          <p:cNvPr name="TextBox 64" id="64"/>
          <p:cNvSpPr txBox="true"/>
          <p:nvPr/>
        </p:nvSpPr>
        <p:spPr>
          <a:xfrm rot="0">
            <a:off x="1339412" y="6779609"/>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65" id="65"/>
          <p:cNvSpPr txBox="true"/>
          <p:nvPr/>
        </p:nvSpPr>
        <p:spPr>
          <a:xfrm rot="0">
            <a:off x="9691588" y="2154704"/>
            <a:ext cx="1933648"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ANTENNA</a:t>
            </a:r>
          </a:p>
        </p:txBody>
      </p:sp>
      <p:sp>
        <p:nvSpPr>
          <p:cNvPr name="TextBox 66" id="66"/>
          <p:cNvSpPr txBox="true"/>
          <p:nvPr/>
        </p:nvSpPr>
        <p:spPr>
          <a:xfrm rot="0">
            <a:off x="9691588" y="4484019"/>
            <a:ext cx="8207772" cy="704081"/>
          </a:xfrm>
          <a:prstGeom prst="rect">
            <a:avLst/>
          </a:prstGeom>
        </p:spPr>
        <p:txBody>
          <a:bodyPr anchor="t" rtlCol="false" tIns="0" lIns="0" bIns="0" rIns="0">
            <a:spAutoFit/>
          </a:bodyPr>
          <a:lstStyle/>
          <a:p>
            <a:pPr algn="l">
              <a:lnSpc>
                <a:spcPts val="5603"/>
              </a:lnSpc>
              <a:spcBef>
                <a:spcPct val="0"/>
              </a:spcBef>
            </a:pPr>
            <a:r>
              <a:rPr lang="en-US" sz="4002">
                <a:solidFill>
                  <a:srgbClr val="FFFFFF"/>
                </a:solidFill>
                <a:latin typeface="Squada One"/>
                <a:ea typeface="Squada One"/>
                <a:cs typeface="Squada One"/>
                <a:sym typeface="Squada One"/>
              </a:rPr>
              <a:t>MOUNTING HARDWARE</a:t>
            </a:r>
          </a:p>
        </p:txBody>
      </p:sp>
      <p:sp>
        <p:nvSpPr>
          <p:cNvPr name="TextBox 67" id="67"/>
          <p:cNvSpPr txBox="true"/>
          <p:nvPr/>
        </p:nvSpPr>
        <p:spPr>
          <a:xfrm rot="0">
            <a:off x="8343582" y="4466016"/>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05</a:t>
            </a:r>
          </a:p>
        </p:txBody>
      </p:sp>
      <p:sp>
        <p:nvSpPr>
          <p:cNvPr name="TextBox 68" id="68"/>
          <p:cNvSpPr txBox="true"/>
          <p:nvPr/>
        </p:nvSpPr>
        <p:spPr>
          <a:xfrm rot="0">
            <a:off x="8399117"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04</a:t>
            </a:r>
          </a:p>
        </p:txBody>
      </p:sp>
      <p:sp>
        <p:nvSpPr>
          <p:cNvPr name="TextBox 69" id="69"/>
          <p:cNvSpPr txBox="true"/>
          <p:nvPr/>
        </p:nvSpPr>
        <p:spPr>
          <a:xfrm rot="0">
            <a:off x="9448271" y="6833719"/>
            <a:ext cx="3227847" cy="992462"/>
          </a:xfrm>
          <a:prstGeom prst="rect">
            <a:avLst/>
          </a:prstGeom>
        </p:spPr>
        <p:txBody>
          <a:bodyPr anchor="t" rtlCol="false" tIns="0" lIns="0" bIns="0" rIns="0">
            <a:spAutoFit/>
          </a:bodyPr>
          <a:lstStyle/>
          <a:p>
            <a:pPr algn="l">
              <a:lnSpc>
                <a:spcPts val="5451"/>
              </a:lnSpc>
            </a:pPr>
            <a:r>
              <a:rPr lang="en-US" sz="3894">
                <a:solidFill>
                  <a:srgbClr val="FFFFFF"/>
                </a:solidFill>
                <a:latin typeface="Squada One"/>
                <a:ea typeface="Squada One"/>
                <a:cs typeface="Squada One"/>
                <a:sym typeface="Squada One"/>
              </a:rPr>
              <a:t>BATTRY CHARGER</a:t>
            </a:r>
          </a:p>
          <a:p>
            <a:pPr algn="l">
              <a:lnSpc>
                <a:spcPts val="2363"/>
              </a:lnSpc>
              <a:spcBef>
                <a:spcPct val="0"/>
              </a:spcBef>
            </a:pPr>
          </a:p>
        </p:txBody>
      </p:sp>
      <p:sp>
        <p:nvSpPr>
          <p:cNvPr name="TextBox 70" id="70"/>
          <p:cNvSpPr txBox="true"/>
          <p:nvPr/>
        </p:nvSpPr>
        <p:spPr>
          <a:xfrm rot="0">
            <a:off x="8138206" y="6779609"/>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44102" y="2249954"/>
            <a:ext cx="3428788" cy="658011"/>
            <a:chOff x="0" y="0"/>
            <a:chExt cx="2433114" cy="466933"/>
          </a:xfrm>
        </p:grpSpPr>
        <p:sp>
          <p:nvSpPr>
            <p:cNvPr name="Freeform 4" id="4"/>
            <p:cNvSpPr/>
            <p:nvPr/>
          </p:nvSpPr>
          <p:spPr>
            <a:xfrm flipH="false" flipV="false" rot="0">
              <a:off x="0" y="0"/>
              <a:ext cx="2433114" cy="466933"/>
            </a:xfrm>
            <a:custGeom>
              <a:avLst/>
              <a:gdLst/>
              <a:ahLst/>
              <a:cxnLst/>
              <a:rect r="r" b="b" t="t" l="l"/>
              <a:pathLst>
                <a:path h="466933" w="2433114">
                  <a:moveTo>
                    <a:pt x="203200" y="0"/>
                  </a:moveTo>
                  <a:lnTo>
                    <a:pt x="2433114" y="0"/>
                  </a:lnTo>
                  <a:lnTo>
                    <a:pt x="2229914"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5" id="5"/>
            <p:cNvSpPr txBox="true"/>
            <p:nvPr/>
          </p:nvSpPr>
          <p:spPr>
            <a:xfrm>
              <a:off x="101600" y="-38100"/>
              <a:ext cx="2229914"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9611" y="2147113"/>
            <a:ext cx="1415402" cy="874878"/>
            <a:chOff x="0" y="0"/>
            <a:chExt cx="755417" cy="466933"/>
          </a:xfrm>
        </p:grpSpPr>
        <p:sp>
          <p:nvSpPr>
            <p:cNvPr name="Freeform 7" id="7"/>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8" id="8"/>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9" id="9"/>
          <p:cNvSpPr txBox="true"/>
          <p:nvPr/>
        </p:nvSpPr>
        <p:spPr>
          <a:xfrm rot="0">
            <a:off x="1600324" y="356532"/>
            <a:ext cx="3492593" cy="1431463"/>
          </a:xfrm>
          <a:prstGeom prst="rect">
            <a:avLst/>
          </a:prstGeom>
        </p:spPr>
        <p:txBody>
          <a:bodyPr anchor="t" rtlCol="false" tIns="0" lIns="0" bIns="0" rIns="0">
            <a:spAutoFit/>
          </a:bodyPr>
          <a:lstStyle/>
          <a:p>
            <a:pPr algn="l">
              <a:lnSpc>
                <a:spcPts val="5737"/>
              </a:lnSpc>
            </a:pPr>
            <a:r>
              <a:rPr lang="en-US" sz="4098">
                <a:solidFill>
                  <a:srgbClr val="FFFFFF"/>
                </a:solidFill>
                <a:latin typeface="Squada One"/>
                <a:ea typeface="Squada One"/>
                <a:cs typeface="Squada One"/>
                <a:sym typeface="Squada One"/>
              </a:rPr>
              <a:t>DRONE </a:t>
            </a:r>
          </a:p>
          <a:p>
            <a:pPr algn="l">
              <a:lnSpc>
                <a:spcPts val="5737"/>
              </a:lnSpc>
              <a:spcBef>
                <a:spcPct val="0"/>
              </a:spcBef>
            </a:pPr>
            <a:r>
              <a:rPr lang="en-US" sz="4098">
                <a:solidFill>
                  <a:srgbClr val="FFFFFF"/>
                </a:solidFill>
                <a:latin typeface="Squada One"/>
                <a:ea typeface="Squada One"/>
                <a:cs typeface="Squada One"/>
                <a:sym typeface="Squada One"/>
              </a:rPr>
              <a:t>SUB-COMPONENTS</a:t>
            </a:r>
          </a:p>
        </p:txBody>
      </p:sp>
      <p:grpSp>
        <p:nvGrpSpPr>
          <p:cNvPr name="Group 10" id="10"/>
          <p:cNvGrpSpPr/>
          <p:nvPr/>
        </p:nvGrpSpPr>
        <p:grpSpPr>
          <a:xfrm rot="0">
            <a:off x="867828" y="867009"/>
            <a:ext cx="732496" cy="323382"/>
            <a:chOff x="0" y="0"/>
            <a:chExt cx="976661" cy="431176"/>
          </a:xfrm>
        </p:grpSpPr>
        <p:grpSp>
          <p:nvGrpSpPr>
            <p:cNvPr name="Group 11" id="11"/>
            <p:cNvGrpSpPr/>
            <p:nvPr/>
          </p:nvGrpSpPr>
          <p:grpSpPr>
            <a:xfrm rot="0">
              <a:off x="0" y="0"/>
              <a:ext cx="375278" cy="431176"/>
              <a:chOff x="0" y="0"/>
              <a:chExt cx="406400" cy="466933"/>
            </a:xfrm>
          </p:grpSpPr>
          <p:sp>
            <p:nvSpPr>
              <p:cNvPr name="Freeform 12" id="12"/>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3" id="13"/>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00691" y="0"/>
              <a:ext cx="375278" cy="431176"/>
              <a:chOff x="0" y="0"/>
              <a:chExt cx="406400" cy="466933"/>
            </a:xfrm>
          </p:grpSpPr>
          <p:sp>
            <p:nvSpPr>
              <p:cNvPr name="Freeform 15" id="15"/>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01383" y="0"/>
              <a:ext cx="375278" cy="431176"/>
              <a:chOff x="0" y="0"/>
              <a:chExt cx="406400" cy="466933"/>
            </a:xfrm>
          </p:grpSpPr>
          <p:sp>
            <p:nvSpPr>
              <p:cNvPr name="Freeform 18" id="18"/>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0" id="20"/>
          <p:cNvSpPr/>
          <p:nvPr/>
        </p:nvSpPr>
        <p:spPr>
          <a:xfrm>
            <a:off x="1600324" y="1015896"/>
            <a:ext cx="2782519" cy="0"/>
          </a:xfrm>
          <a:prstGeom prst="line">
            <a:avLst/>
          </a:prstGeom>
          <a:ln cap="flat" w="9525">
            <a:solidFill>
              <a:srgbClr val="FFFFFF"/>
            </a:solidFill>
            <a:prstDash val="solid"/>
            <a:headEnd type="none" len="sm" w="sm"/>
            <a:tailEnd type="none" len="sm" w="sm"/>
          </a:ln>
        </p:spPr>
      </p:sp>
      <p:grpSp>
        <p:nvGrpSpPr>
          <p:cNvPr name="Group 21" id="21"/>
          <p:cNvGrpSpPr/>
          <p:nvPr/>
        </p:nvGrpSpPr>
        <p:grpSpPr>
          <a:xfrm rot="0">
            <a:off x="969764" y="5948665"/>
            <a:ext cx="1415402" cy="874878"/>
            <a:chOff x="0" y="0"/>
            <a:chExt cx="755417" cy="466933"/>
          </a:xfrm>
        </p:grpSpPr>
        <p:sp>
          <p:nvSpPr>
            <p:cNvPr name="Freeform 22" id="22"/>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23" id="23"/>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24" id="24"/>
          <p:cNvGrpSpPr/>
          <p:nvPr/>
        </p:nvGrpSpPr>
        <p:grpSpPr>
          <a:xfrm rot="0">
            <a:off x="2164552" y="6014000"/>
            <a:ext cx="2448151" cy="744209"/>
            <a:chOff x="0" y="0"/>
            <a:chExt cx="1536024" cy="466933"/>
          </a:xfrm>
        </p:grpSpPr>
        <p:sp>
          <p:nvSpPr>
            <p:cNvPr name="Freeform 25" id="25"/>
            <p:cNvSpPr/>
            <p:nvPr/>
          </p:nvSpPr>
          <p:spPr>
            <a:xfrm flipH="false" flipV="false" rot="0">
              <a:off x="0" y="0"/>
              <a:ext cx="1536024" cy="466933"/>
            </a:xfrm>
            <a:custGeom>
              <a:avLst/>
              <a:gdLst/>
              <a:ahLst/>
              <a:cxnLst/>
              <a:rect r="r" b="b" t="t" l="l"/>
              <a:pathLst>
                <a:path h="466933" w="1536024">
                  <a:moveTo>
                    <a:pt x="203200" y="0"/>
                  </a:moveTo>
                  <a:lnTo>
                    <a:pt x="1536024" y="0"/>
                  </a:lnTo>
                  <a:lnTo>
                    <a:pt x="1332824"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6" id="26"/>
            <p:cNvSpPr txBox="true"/>
            <p:nvPr/>
          </p:nvSpPr>
          <p:spPr>
            <a:xfrm>
              <a:off x="101600" y="-38100"/>
              <a:ext cx="1332824" cy="505033"/>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3369342" y="5533234"/>
            <a:ext cx="793977" cy="764446"/>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grpSp>
        <p:nvGrpSpPr>
          <p:cNvPr name="Group 28" id="28"/>
          <p:cNvGrpSpPr/>
          <p:nvPr/>
        </p:nvGrpSpPr>
        <p:grpSpPr>
          <a:xfrm rot="0">
            <a:off x="10176340" y="2216763"/>
            <a:ext cx="2521729" cy="943806"/>
            <a:chOff x="0" y="0"/>
            <a:chExt cx="1247587" cy="466933"/>
          </a:xfrm>
        </p:grpSpPr>
        <p:sp>
          <p:nvSpPr>
            <p:cNvPr name="Freeform 29" id="29"/>
            <p:cNvSpPr/>
            <p:nvPr/>
          </p:nvSpPr>
          <p:spPr>
            <a:xfrm flipH="false" flipV="false" rot="0">
              <a:off x="0" y="0"/>
              <a:ext cx="1247587" cy="466933"/>
            </a:xfrm>
            <a:custGeom>
              <a:avLst/>
              <a:gdLst/>
              <a:ahLst/>
              <a:cxnLst/>
              <a:rect r="r" b="b" t="t" l="l"/>
              <a:pathLst>
                <a:path h="466933" w="1247587">
                  <a:moveTo>
                    <a:pt x="203200" y="0"/>
                  </a:moveTo>
                  <a:lnTo>
                    <a:pt x="1247587" y="0"/>
                  </a:lnTo>
                  <a:lnTo>
                    <a:pt x="1044387"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30" id="30"/>
            <p:cNvSpPr txBox="true"/>
            <p:nvPr/>
          </p:nvSpPr>
          <p:spPr>
            <a:xfrm>
              <a:off x="101600" y="-38100"/>
              <a:ext cx="1044387"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8917707" y="2256867"/>
            <a:ext cx="1415402" cy="874878"/>
            <a:chOff x="0" y="0"/>
            <a:chExt cx="755417" cy="466933"/>
          </a:xfrm>
        </p:grpSpPr>
        <p:sp>
          <p:nvSpPr>
            <p:cNvPr name="Freeform 32" id="32"/>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33" id="33"/>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34" id="34"/>
          <p:cNvGrpSpPr/>
          <p:nvPr/>
        </p:nvGrpSpPr>
        <p:grpSpPr>
          <a:xfrm rot="0">
            <a:off x="8917707" y="6211173"/>
            <a:ext cx="1415402" cy="874878"/>
            <a:chOff x="0" y="0"/>
            <a:chExt cx="755417" cy="466933"/>
          </a:xfrm>
        </p:grpSpPr>
        <p:sp>
          <p:nvSpPr>
            <p:cNvPr name="Freeform 35" id="35"/>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36" id="36"/>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37" id="37"/>
          <p:cNvGrpSpPr/>
          <p:nvPr/>
        </p:nvGrpSpPr>
        <p:grpSpPr>
          <a:xfrm rot="0">
            <a:off x="10112495" y="6276507"/>
            <a:ext cx="2039913" cy="744209"/>
            <a:chOff x="0" y="0"/>
            <a:chExt cx="1279886" cy="466933"/>
          </a:xfrm>
        </p:grpSpPr>
        <p:sp>
          <p:nvSpPr>
            <p:cNvPr name="Freeform 38" id="38"/>
            <p:cNvSpPr/>
            <p:nvPr/>
          </p:nvSpPr>
          <p:spPr>
            <a:xfrm flipH="false" flipV="false" rot="0">
              <a:off x="0" y="0"/>
              <a:ext cx="1279887" cy="466933"/>
            </a:xfrm>
            <a:custGeom>
              <a:avLst/>
              <a:gdLst/>
              <a:ahLst/>
              <a:cxnLst/>
              <a:rect r="r" b="b" t="t" l="l"/>
              <a:pathLst>
                <a:path h="466933" w="1279887">
                  <a:moveTo>
                    <a:pt x="203200" y="0"/>
                  </a:moveTo>
                  <a:lnTo>
                    <a:pt x="1279887" y="0"/>
                  </a:lnTo>
                  <a:lnTo>
                    <a:pt x="1076687"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39" id="39"/>
            <p:cNvSpPr txBox="true"/>
            <p:nvPr/>
          </p:nvSpPr>
          <p:spPr>
            <a:xfrm>
              <a:off x="101600" y="-38100"/>
              <a:ext cx="1076686" cy="505033"/>
            </a:xfrm>
            <a:prstGeom prst="rect">
              <a:avLst/>
            </a:prstGeom>
          </p:spPr>
          <p:txBody>
            <a:bodyPr anchor="ctr" rtlCol="false" tIns="50800" lIns="50800" bIns="50800" rIns="50800"/>
            <a:lstStyle/>
            <a:p>
              <a:pPr algn="ctr">
                <a:lnSpc>
                  <a:spcPts val="2659"/>
                </a:lnSpc>
                <a:spcBef>
                  <a:spcPct val="0"/>
                </a:spcBef>
              </a:pPr>
            </a:p>
          </p:txBody>
        </p:sp>
      </p:grpSp>
      <p:sp>
        <p:nvSpPr>
          <p:cNvPr name="Freeform 40" id="40"/>
          <p:cNvSpPr/>
          <p:nvPr/>
        </p:nvSpPr>
        <p:spPr>
          <a:xfrm flipH="false" flipV="false" rot="0">
            <a:off x="10280994" y="7125270"/>
            <a:ext cx="2312422" cy="2736654"/>
          </a:xfrm>
          <a:custGeom>
            <a:avLst/>
            <a:gdLst/>
            <a:ahLst/>
            <a:cxnLst/>
            <a:rect r="r" b="b" t="t" l="l"/>
            <a:pathLst>
              <a:path h="2736654" w="2312422">
                <a:moveTo>
                  <a:pt x="0" y="0"/>
                </a:moveTo>
                <a:lnTo>
                  <a:pt x="2312421" y="0"/>
                </a:lnTo>
                <a:lnTo>
                  <a:pt x="2312421" y="2736655"/>
                </a:lnTo>
                <a:lnTo>
                  <a:pt x="0" y="2736655"/>
                </a:lnTo>
                <a:lnTo>
                  <a:pt x="0" y="0"/>
                </a:lnTo>
                <a:close/>
              </a:path>
            </a:pathLst>
          </a:custGeom>
          <a:blipFill>
            <a:blip r:embed="rId3"/>
            <a:stretch>
              <a:fillRect l="0" t="-23997" r="-77514" b="0"/>
            </a:stretch>
          </a:blipFill>
        </p:spPr>
      </p:sp>
      <p:sp>
        <p:nvSpPr>
          <p:cNvPr name="Freeform 41" id="41"/>
          <p:cNvSpPr/>
          <p:nvPr/>
        </p:nvSpPr>
        <p:spPr>
          <a:xfrm flipH="false" flipV="false" rot="0">
            <a:off x="10112495" y="3378605"/>
            <a:ext cx="2767257" cy="1764895"/>
          </a:xfrm>
          <a:custGeom>
            <a:avLst/>
            <a:gdLst/>
            <a:ahLst/>
            <a:cxnLst/>
            <a:rect r="r" b="b" t="t" l="l"/>
            <a:pathLst>
              <a:path h="1764895" w="2767257">
                <a:moveTo>
                  <a:pt x="0" y="0"/>
                </a:moveTo>
                <a:lnTo>
                  <a:pt x="2767257" y="0"/>
                </a:lnTo>
                <a:lnTo>
                  <a:pt x="2767257" y="1764895"/>
                </a:lnTo>
                <a:lnTo>
                  <a:pt x="0" y="1764895"/>
                </a:lnTo>
                <a:lnTo>
                  <a:pt x="0" y="0"/>
                </a:lnTo>
                <a:close/>
              </a:path>
            </a:pathLst>
          </a:custGeom>
          <a:blipFill>
            <a:blip r:embed="rId4"/>
            <a:stretch>
              <a:fillRect l="0" t="0" r="0" b="0"/>
            </a:stretch>
          </a:blipFill>
        </p:spPr>
      </p:sp>
      <p:sp>
        <p:nvSpPr>
          <p:cNvPr name="Freeform 42" id="42"/>
          <p:cNvSpPr/>
          <p:nvPr/>
        </p:nvSpPr>
        <p:spPr>
          <a:xfrm flipH="false" flipV="false" rot="0">
            <a:off x="3203731" y="3188244"/>
            <a:ext cx="2145617" cy="2145617"/>
          </a:xfrm>
          <a:custGeom>
            <a:avLst/>
            <a:gdLst/>
            <a:ahLst/>
            <a:cxnLst/>
            <a:rect r="r" b="b" t="t" l="l"/>
            <a:pathLst>
              <a:path h="2145617" w="2145617">
                <a:moveTo>
                  <a:pt x="0" y="0"/>
                </a:moveTo>
                <a:lnTo>
                  <a:pt x="2145617" y="0"/>
                </a:lnTo>
                <a:lnTo>
                  <a:pt x="2145617" y="2145617"/>
                </a:lnTo>
                <a:lnTo>
                  <a:pt x="0" y="2145617"/>
                </a:lnTo>
                <a:lnTo>
                  <a:pt x="0" y="0"/>
                </a:lnTo>
                <a:close/>
              </a:path>
            </a:pathLst>
          </a:custGeom>
          <a:blipFill>
            <a:blip r:embed="rId5"/>
            <a:stretch>
              <a:fillRect l="0" t="0" r="0" b="0"/>
            </a:stretch>
          </a:blipFill>
        </p:spPr>
      </p:sp>
      <p:sp>
        <p:nvSpPr>
          <p:cNvPr name="Freeform 43" id="43"/>
          <p:cNvSpPr/>
          <p:nvPr/>
        </p:nvSpPr>
        <p:spPr>
          <a:xfrm flipH="false" flipV="false" rot="0">
            <a:off x="2916365" y="7222245"/>
            <a:ext cx="2196897" cy="2542704"/>
          </a:xfrm>
          <a:custGeom>
            <a:avLst/>
            <a:gdLst/>
            <a:ahLst/>
            <a:cxnLst/>
            <a:rect r="r" b="b" t="t" l="l"/>
            <a:pathLst>
              <a:path h="2542704" w="2196897">
                <a:moveTo>
                  <a:pt x="0" y="0"/>
                </a:moveTo>
                <a:lnTo>
                  <a:pt x="2196896" y="0"/>
                </a:lnTo>
                <a:lnTo>
                  <a:pt x="2196896" y="2542705"/>
                </a:lnTo>
                <a:lnTo>
                  <a:pt x="0" y="2542705"/>
                </a:lnTo>
                <a:lnTo>
                  <a:pt x="0" y="0"/>
                </a:lnTo>
                <a:close/>
              </a:path>
            </a:pathLst>
          </a:custGeom>
          <a:blipFill>
            <a:blip r:embed="rId6"/>
            <a:stretch>
              <a:fillRect l="0" t="0" r="0" b="0"/>
            </a:stretch>
          </a:blipFill>
        </p:spPr>
      </p:sp>
      <p:sp>
        <p:nvSpPr>
          <p:cNvPr name="TextBox 44" id="44"/>
          <p:cNvSpPr txBox="true"/>
          <p:nvPr/>
        </p:nvSpPr>
        <p:spPr>
          <a:xfrm rot="0">
            <a:off x="2705013" y="2121513"/>
            <a:ext cx="4261460"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LIPO-CHECKER</a:t>
            </a:r>
          </a:p>
        </p:txBody>
      </p:sp>
      <p:sp>
        <p:nvSpPr>
          <p:cNvPr name="TextBox 45" id="45"/>
          <p:cNvSpPr txBox="true"/>
          <p:nvPr/>
        </p:nvSpPr>
        <p:spPr>
          <a:xfrm rot="0">
            <a:off x="185728" y="7795605"/>
            <a:ext cx="1978825" cy="2066320"/>
          </a:xfrm>
          <a:prstGeom prst="rect">
            <a:avLst/>
          </a:prstGeom>
        </p:spPr>
        <p:txBody>
          <a:bodyPr anchor="t" rtlCol="false" tIns="0" lIns="0" bIns="0" rIns="0">
            <a:spAutoFit/>
          </a:bodyPr>
          <a:lstStyle/>
          <a:p>
            <a:pPr algn="l">
              <a:lnSpc>
                <a:spcPts val="16829"/>
              </a:lnSpc>
              <a:spcBef>
                <a:spcPct val="0"/>
              </a:spcBef>
            </a:pPr>
            <a:r>
              <a:rPr lang="en-US" sz="12021">
                <a:solidFill>
                  <a:srgbClr val="FFFFFF">
                    <a:alpha val="34902"/>
                  </a:srgbClr>
                </a:solidFill>
                <a:latin typeface="Squada One"/>
                <a:ea typeface="Squada One"/>
                <a:cs typeface="Squada One"/>
                <a:sym typeface="Squada One"/>
              </a:rPr>
              <a:t>01</a:t>
            </a:r>
          </a:p>
        </p:txBody>
      </p:sp>
      <p:sp>
        <p:nvSpPr>
          <p:cNvPr name="TextBox 46" id="46"/>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07</a:t>
            </a:r>
          </a:p>
        </p:txBody>
      </p:sp>
      <p:sp>
        <p:nvSpPr>
          <p:cNvPr name="TextBox 47" id="47"/>
          <p:cNvSpPr txBox="true"/>
          <p:nvPr/>
        </p:nvSpPr>
        <p:spPr>
          <a:xfrm rot="0">
            <a:off x="2385166" y="5968063"/>
            <a:ext cx="2964182" cy="992420"/>
          </a:xfrm>
          <a:prstGeom prst="rect">
            <a:avLst/>
          </a:prstGeom>
        </p:spPr>
        <p:txBody>
          <a:bodyPr anchor="t" rtlCol="false" tIns="0" lIns="0" bIns="0" rIns="0">
            <a:spAutoFit/>
          </a:bodyPr>
          <a:lstStyle/>
          <a:p>
            <a:pPr algn="l">
              <a:lnSpc>
                <a:spcPts val="5451"/>
              </a:lnSpc>
            </a:pPr>
            <a:r>
              <a:rPr lang="en-US" sz="3894">
                <a:solidFill>
                  <a:srgbClr val="FFFFFF"/>
                </a:solidFill>
                <a:latin typeface="Squada One"/>
                <a:ea typeface="Squada One"/>
                <a:cs typeface="Squada One"/>
                <a:sym typeface="Squada One"/>
              </a:rPr>
              <a:t>GPS MOUNT</a:t>
            </a:r>
          </a:p>
          <a:p>
            <a:pPr algn="l">
              <a:lnSpc>
                <a:spcPts val="2363"/>
              </a:lnSpc>
              <a:spcBef>
                <a:spcPct val="0"/>
              </a:spcBef>
            </a:pPr>
          </a:p>
        </p:txBody>
      </p:sp>
      <p:sp>
        <p:nvSpPr>
          <p:cNvPr name="TextBox 48" id="48"/>
          <p:cNvSpPr txBox="true"/>
          <p:nvPr/>
        </p:nvSpPr>
        <p:spPr>
          <a:xfrm rot="0">
            <a:off x="1280477" y="5958538"/>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08</a:t>
            </a:r>
          </a:p>
        </p:txBody>
      </p:sp>
      <p:sp>
        <p:nvSpPr>
          <p:cNvPr name="TextBox 49" id="49"/>
          <p:cNvSpPr txBox="true"/>
          <p:nvPr/>
        </p:nvSpPr>
        <p:spPr>
          <a:xfrm rot="0">
            <a:off x="10576426" y="2294621"/>
            <a:ext cx="8207772" cy="704081"/>
          </a:xfrm>
          <a:prstGeom prst="rect">
            <a:avLst/>
          </a:prstGeom>
        </p:spPr>
        <p:txBody>
          <a:bodyPr anchor="t" rtlCol="false" tIns="0" lIns="0" bIns="0" rIns="0">
            <a:spAutoFit/>
          </a:bodyPr>
          <a:lstStyle/>
          <a:p>
            <a:pPr algn="l">
              <a:lnSpc>
                <a:spcPts val="5603"/>
              </a:lnSpc>
              <a:spcBef>
                <a:spcPct val="0"/>
              </a:spcBef>
            </a:pPr>
            <a:r>
              <a:rPr lang="en-US" sz="4002">
                <a:solidFill>
                  <a:srgbClr val="FFFFFF"/>
                </a:solidFill>
                <a:latin typeface="Squada One"/>
                <a:ea typeface="Squada One"/>
                <a:cs typeface="Squada One"/>
                <a:sym typeface="Squada One"/>
              </a:rPr>
              <a:t>SD-CARD</a:t>
            </a:r>
          </a:p>
        </p:txBody>
      </p:sp>
      <p:sp>
        <p:nvSpPr>
          <p:cNvPr name="TextBox 50" id="50"/>
          <p:cNvSpPr txBox="true"/>
          <p:nvPr/>
        </p:nvSpPr>
        <p:spPr>
          <a:xfrm rot="0">
            <a:off x="9228419" y="2276618"/>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09</a:t>
            </a:r>
          </a:p>
        </p:txBody>
      </p:sp>
      <p:sp>
        <p:nvSpPr>
          <p:cNvPr name="TextBox 51" id="51"/>
          <p:cNvSpPr txBox="true"/>
          <p:nvPr/>
        </p:nvSpPr>
        <p:spPr>
          <a:xfrm rot="0">
            <a:off x="10538484" y="6275156"/>
            <a:ext cx="3227847" cy="992420"/>
          </a:xfrm>
          <a:prstGeom prst="rect">
            <a:avLst/>
          </a:prstGeom>
        </p:spPr>
        <p:txBody>
          <a:bodyPr anchor="t" rtlCol="false" tIns="0" lIns="0" bIns="0" rIns="0">
            <a:spAutoFit/>
          </a:bodyPr>
          <a:lstStyle/>
          <a:p>
            <a:pPr algn="l">
              <a:lnSpc>
                <a:spcPts val="5451"/>
              </a:lnSpc>
            </a:pPr>
            <a:r>
              <a:rPr lang="en-US" sz="3894">
                <a:solidFill>
                  <a:srgbClr val="FFFFFF"/>
                </a:solidFill>
                <a:latin typeface="Squada One"/>
                <a:ea typeface="Squada One"/>
                <a:cs typeface="Squada One"/>
                <a:sym typeface="Squada One"/>
              </a:rPr>
              <a:t>BUZZER</a:t>
            </a:r>
          </a:p>
          <a:p>
            <a:pPr algn="l">
              <a:lnSpc>
                <a:spcPts val="2363"/>
              </a:lnSpc>
              <a:spcBef>
                <a:spcPct val="0"/>
              </a:spcBef>
            </a:pPr>
          </a:p>
        </p:txBody>
      </p:sp>
      <p:sp>
        <p:nvSpPr>
          <p:cNvPr name="TextBox 52" id="52"/>
          <p:cNvSpPr txBox="true"/>
          <p:nvPr/>
        </p:nvSpPr>
        <p:spPr>
          <a:xfrm rot="0">
            <a:off x="9228419" y="6221045"/>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10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14350" y="3527947"/>
            <a:ext cx="17773650" cy="2426335"/>
          </a:xfrm>
          <a:prstGeom prst="rect">
            <a:avLst/>
          </a:prstGeom>
        </p:spPr>
        <p:txBody>
          <a:bodyPr anchor="t" rtlCol="false" tIns="0" lIns="0" bIns="0" rIns="0">
            <a:spAutoFit/>
          </a:bodyPr>
          <a:lstStyle/>
          <a:p>
            <a:pPr algn="l">
              <a:lnSpc>
                <a:spcPts val="6439"/>
              </a:lnSpc>
            </a:pPr>
            <a:r>
              <a:rPr lang="en-US" sz="4599" u="sng">
                <a:solidFill>
                  <a:srgbClr val="FFFFFF"/>
                </a:solidFill>
                <a:latin typeface="Arimo"/>
                <a:ea typeface="Arimo"/>
                <a:cs typeface="Arimo"/>
                <a:sym typeface="Arimo"/>
                <a:hlinkClick r:id="rId3" tooltip="https://iitgnacin-my.sharepoint.com/:v:/g/personal/23110300_iitgn_ac_in/EXxrx1mxkjNOrGBSVK1xQfgBHd3mzywUZGAm6lMl7FmELg?e=0giEab"/>
              </a:rPr>
              <a:t>https://iitgnacin-my.sharepoint.com/:v:/g/personal/23110300_iitgn_ac_in/EXxrx1mxkjNOrGBSVK1xQfgBHd3mzywUZGAm6lMl7FmELg?e=0giEab</a:t>
            </a:r>
          </a:p>
        </p:txBody>
      </p:sp>
      <p:grpSp>
        <p:nvGrpSpPr>
          <p:cNvPr name="Group 4" id="4"/>
          <p:cNvGrpSpPr/>
          <p:nvPr/>
        </p:nvGrpSpPr>
        <p:grpSpPr>
          <a:xfrm rot="0">
            <a:off x="5417426" y="893803"/>
            <a:ext cx="7967497" cy="727005"/>
            <a:chOff x="0" y="0"/>
            <a:chExt cx="5117279" cy="466933"/>
          </a:xfrm>
        </p:grpSpPr>
        <p:sp>
          <p:nvSpPr>
            <p:cNvPr name="Freeform 5" id="5"/>
            <p:cNvSpPr/>
            <p:nvPr/>
          </p:nvSpPr>
          <p:spPr>
            <a:xfrm flipH="false" flipV="false" rot="0">
              <a:off x="0" y="0"/>
              <a:ext cx="5117279" cy="466933"/>
            </a:xfrm>
            <a:custGeom>
              <a:avLst/>
              <a:gdLst/>
              <a:ahLst/>
              <a:cxnLst/>
              <a:rect r="r" b="b" t="t" l="l"/>
              <a:pathLst>
                <a:path h="466933" w="5117279">
                  <a:moveTo>
                    <a:pt x="203200" y="0"/>
                  </a:moveTo>
                  <a:lnTo>
                    <a:pt x="5117279" y="0"/>
                  </a:lnTo>
                  <a:lnTo>
                    <a:pt x="4914079"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6" id="6"/>
            <p:cNvSpPr txBox="true"/>
            <p:nvPr/>
          </p:nvSpPr>
          <p:spPr>
            <a:xfrm>
              <a:off x="101600" y="-38100"/>
              <a:ext cx="4914079" cy="505033"/>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039316" y="856268"/>
            <a:ext cx="7097750" cy="764540"/>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Squada One"/>
                <a:ea typeface="Squada One"/>
                <a:cs typeface="Squada One"/>
                <a:sym typeface="Squada One"/>
              </a:rPr>
              <a:t>TESTING VIDEO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TextBox 3" id="3"/>
          <p:cNvSpPr txBox="true"/>
          <p:nvPr/>
        </p:nvSpPr>
        <p:spPr>
          <a:xfrm rot="0">
            <a:off x="1028700" y="1428649"/>
            <a:ext cx="10011991" cy="1127823"/>
          </a:xfrm>
          <a:prstGeom prst="rect">
            <a:avLst/>
          </a:prstGeom>
        </p:spPr>
        <p:txBody>
          <a:bodyPr anchor="t" rtlCol="false" tIns="0" lIns="0" bIns="0" rIns="0">
            <a:spAutoFit/>
          </a:bodyPr>
          <a:lstStyle/>
          <a:p>
            <a:pPr algn="l">
              <a:lnSpc>
                <a:spcPts val="8400"/>
              </a:lnSpc>
            </a:pPr>
            <a:r>
              <a:rPr lang="en-US" sz="8400">
                <a:solidFill>
                  <a:srgbClr val="FFFFFF"/>
                </a:solidFill>
                <a:latin typeface="Squada One"/>
                <a:ea typeface="Squada One"/>
                <a:cs typeface="Squada One"/>
                <a:sym typeface="Squada One"/>
              </a:rPr>
              <a:t>OUR PROJECT TIMELINE</a:t>
            </a:r>
          </a:p>
        </p:txBody>
      </p:sp>
      <p:grpSp>
        <p:nvGrpSpPr>
          <p:cNvPr name="Group 4" id="4"/>
          <p:cNvGrpSpPr/>
          <p:nvPr/>
        </p:nvGrpSpPr>
        <p:grpSpPr>
          <a:xfrm rot="0">
            <a:off x="1028700" y="1028700"/>
            <a:ext cx="732496" cy="323382"/>
            <a:chOff x="0" y="0"/>
            <a:chExt cx="976661" cy="431176"/>
          </a:xfrm>
        </p:grpSpPr>
        <p:grpSp>
          <p:nvGrpSpPr>
            <p:cNvPr name="Group 5" id="5"/>
            <p:cNvGrpSpPr/>
            <p:nvPr/>
          </p:nvGrpSpPr>
          <p:grpSpPr>
            <a:xfrm rot="0">
              <a:off x="0" y="0"/>
              <a:ext cx="375278" cy="431176"/>
              <a:chOff x="0" y="0"/>
              <a:chExt cx="406400" cy="466933"/>
            </a:xfrm>
          </p:grpSpPr>
          <p:sp>
            <p:nvSpPr>
              <p:cNvPr name="Freeform 6" id="6"/>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00691" y="0"/>
              <a:ext cx="375278" cy="431176"/>
              <a:chOff x="0" y="0"/>
              <a:chExt cx="406400" cy="466933"/>
            </a:xfrm>
          </p:grpSpPr>
          <p:sp>
            <p:nvSpPr>
              <p:cNvPr name="Freeform 9" id="9"/>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0" id="10"/>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601383" y="0"/>
              <a:ext cx="375278" cy="431176"/>
              <a:chOff x="0" y="0"/>
              <a:chExt cx="406400" cy="466933"/>
            </a:xfrm>
          </p:grpSpPr>
          <p:sp>
            <p:nvSpPr>
              <p:cNvPr name="Freeform 12" id="12"/>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3" id="13"/>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4" id="14"/>
          <p:cNvSpPr/>
          <p:nvPr/>
        </p:nvSpPr>
        <p:spPr>
          <a:xfrm>
            <a:off x="1850402" y="1195154"/>
            <a:ext cx="2782519" cy="0"/>
          </a:xfrm>
          <a:prstGeom prst="line">
            <a:avLst/>
          </a:prstGeom>
          <a:ln cap="flat" w="9525">
            <a:solidFill>
              <a:srgbClr val="FFFFFF"/>
            </a:solidFill>
            <a:prstDash val="solid"/>
            <a:headEnd type="none" len="sm" w="sm"/>
            <a:tailEnd type="none" len="sm" w="sm"/>
          </a:ln>
        </p:spPr>
      </p:sp>
      <p:grpSp>
        <p:nvGrpSpPr>
          <p:cNvPr name="Group 15" id="15"/>
          <p:cNvGrpSpPr/>
          <p:nvPr/>
        </p:nvGrpSpPr>
        <p:grpSpPr>
          <a:xfrm rot="0">
            <a:off x="1028700" y="3549028"/>
            <a:ext cx="4057650" cy="208190"/>
            <a:chOff x="0" y="0"/>
            <a:chExt cx="9100586" cy="466933"/>
          </a:xfrm>
        </p:grpSpPr>
        <p:sp>
          <p:nvSpPr>
            <p:cNvPr name="Freeform 16" id="16"/>
            <p:cNvSpPr/>
            <p:nvPr/>
          </p:nvSpPr>
          <p:spPr>
            <a:xfrm flipH="false" flipV="false" rot="0">
              <a:off x="0" y="0"/>
              <a:ext cx="9100586" cy="466933"/>
            </a:xfrm>
            <a:custGeom>
              <a:avLst/>
              <a:gdLst/>
              <a:ahLst/>
              <a:cxnLst/>
              <a:rect r="r" b="b" t="t" l="l"/>
              <a:pathLst>
                <a:path h="466933" w="9100586">
                  <a:moveTo>
                    <a:pt x="203200" y="0"/>
                  </a:moveTo>
                  <a:lnTo>
                    <a:pt x="9100586" y="0"/>
                  </a:lnTo>
                  <a:lnTo>
                    <a:pt x="8897386" y="466933"/>
                  </a:lnTo>
                  <a:lnTo>
                    <a:pt x="0" y="466933"/>
                  </a:lnTo>
                  <a:lnTo>
                    <a:pt x="203200" y="0"/>
                  </a:lnTo>
                  <a:close/>
                </a:path>
              </a:pathLst>
            </a:custGeom>
            <a:solidFill>
              <a:srgbClr val="FFFFFF"/>
            </a:solidFill>
            <a:ln cap="sq">
              <a:noFill/>
              <a:prstDash val="solid"/>
              <a:miter/>
            </a:ln>
          </p:spPr>
        </p:sp>
        <p:sp>
          <p:nvSpPr>
            <p:cNvPr name="TextBox 17" id="17"/>
            <p:cNvSpPr txBox="true"/>
            <p:nvPr/>
          </p:nvSpPr>
          <p:spPr>
            <a:xfrm>
              <a:off x="101600" y="-38100"/>
              <a:ext cx="8897386"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18" id="18"/>
          <p:cNvGrpSpPr/>
          <p:nvPr/>
        </p:nvGrpSpPr>
        <p:grpSpPr>
          <a:xfrm rot="0">
            <a:off x="359298" y="4477608"/>
            <a:ext cx="5906597" cy="3333685"/>
            <a:chOff x="0" y="0"/>
            <a:chExt cx="1317840" cy="743789"/>
          </a:xfrm>
        </p:grpSpPr>
        <p:sp>
          <p:nvSpPr>
            <p:cNvPr name="Freeform 19" id="19"/>
            <p:cNvSpPr/>
            <p:nvPr/>
          </p:nvSpPr>
          <p:spPr>
            <a:xfrm flipH="false" flipV="false" rot="0">
              <a:off x="0" y="0"/>
              <a:ext cx="1317840" cy="743789"/>
            </a:xfrm>
            <a:custGeom>
              <a:avLst/>
              <a:gdLst/>
              <a:ahLst/>
              <a:cxnLst/>
              <a:rect r="r" b="b" t="t" l="l"/>
              <a:pathLst>
                <a:path h="743789" w="1317840">
                  <a:moveTo>
                    <a:pt x="203200" y="0"/>
                  </a:moveTo>
                  <a:lnTo>
                    <a:pt x="1317840" y="0"/>
                  </a:lnTo>
                  <a:lnTo>
                    <a:pt x="1114640" y="743789"/>
                  </a:lnTo>
                  <a:lnTo>
                    <a:pt x="0" y="743789"/>
                  </a:lnTo>
                  <a:lnTo>
                    <a:pt x="203200" y="0"/>
                  </a:lnTo>
                  <a:close/>
                </a:path>
              </a:pathLst>
            </a:custGeom>
            <a:solidFill>
              <a:srgbClr val="000000">
                <a:alpha val="0"/>
              </a:srgbClr>
            </a:solidFill>
            <a:ln w="9525" cap="sq">
              <a:solidFill>
                <a:srgbClr val="FFFFFF"/>
              </a:solidFill>
              <a:prstDash val="solid"/>
              <a:miter/>
            </a:ln>
          </p:spPr>
        </p:sp>
        <p:sp>
          <p:nvSpPr>
            <p:cNvPr name="TextBox 20" id="20"/>
            <p:cNvSpPr txBox="true"/>
            <p:nvPr/>
          </p:nvSpPr>
          <p:spPr>
            <a:xfrm>
              <a:off x="101600" y="-38100"/>
              <a:ext cx="1114640" cy="781889"/>
            </a:xfrm>
            <a:prstGeom prst="rect">
              <a:avLst/>
            </a:prstGeom>
          </p:spPr>
          <p:txBody>
            <a:bodyPr anchor="ctr" rtlCol="false" tIns="153553" lIns="153553" bIns="153553" rIns="153553"/>
            <a:lstStyle/>
            <a:p>
              <a:pPr algn="ctr" marL="0" indent="0" lvl="0">
                <a:lnSpc>
                  <a:spcPts val="2659"/>
                </a:lnSpc>
                <a:spcBef>
                  <a:spcPct val="0"/>
                </a:spcBef>
              </a:pPr>
            </a:p>
          </p:txBody>
        </p:sp>
      </p:grpSp>
      <p:grpSp>
        <p:nvGrpSpPr>
          <p:cNvPr name="Group 21" id="21"/>
          <p:cNvGrpSpPr/>
          <p:nvPr/>
        </p:nvGrpSpPr>
        <p:grpSpPr>
          <a:xfrm rot="0">
            <a:off x="8515591" y="4477608"/>
            <a:ext cx="5396455" cy="2314233"/>
            <a:chOff x="0" y="0"/>
            <a:chExt cx="1204021" cy="516336"/>
          </a:xfrm>
        </p:grpSpPr>
        <p:sp>
          <p:nvSpPr>
            <p:cNvPr name="Freeform 22" id="22"/>
            <p:cNvSpPr/>
            <p:nvPr/>
          </p:nvSpPr>
          <p:spPr>
            <a:xfrm flipH="false" flipV="false" rot="0">
              <a:off x="0" y="0"/>
              <a:ext cx="1204021" cy="516336"/>
            </a:xfrm>
            <a:custGeom>
              <a:avLst/>
              <a:gdLst/>
              <a:ahLst/>
              <a:cxnLst/>
              <a:rect r="r" b="b" t="t" l="l"/>
              <a:pathLst>
                <a:path h="516336" w="1204021">
                  <a:moveTo>
                    <a:pt x="203200" y="0"/>
                  </a:moveTo>
                  <a:lnTo>
                    <a:pt x="1204021" y="0"/>
                  </a:lnTo>
                  <a:lnTo>
                    <a:pt x="1000821" y="516336"/>
                  </a:lnTo>
                  <a:lnTo>
                    <a:pt x="0" y="516336"/>
                  </a:lnTo>
                  <a:lnTo>
                    <a:pt x="203200" y="0"/>
                  </a:lnTo>
                  <a:close/>
                </a:path>
              </a:pathLst>
            </a:custGeom>
            <a:solidFill>
              <a:srgbClr val="000000">
                <a:alpha val="0"/>
              </a:srgbClr>
            </a:solidFill>
            <a:ln w="9525" cap="sq">
              <a:solidFill>
                <a:srgbClr val="FFFFFF"/>
              </a:solidFill>
              <a:prstDash val="solid"/>
              <a:miter/>
            </a:ln>
          </p:spPr>
        </p:sp>
        <p:sp>
          <p:nvSpPr>
            <p:cNvPr name="TextBox 23" id="23"/>
            <p:cNvSpPr txBox="true"/>
            <p:nvPr/>
          </p:nvSpPr>
          <p:spPr>
            <a:xfrm>
              <a:off x="101600" y="-38100"/>
              <a:ext cx="1000821" cy="554436"/>
            </a:xfrm>
            <a:prstGeom prst="rect">
              <a:avLst/>
            </a:prstGeom>
          </p:spPr>
          <p:txBody>
            <a:bodyPr anchor="ctr" rtlCol="false" tIns="153553" lIns="153553" bIns="153553" rIns="153553"/>
            <a:lstStyle/>
            <a:p>
              <a:pPr algn="ctr" marL="0" indent="0" lvl="0">
                <a:lnSpc>
                  <a:spcPts val="2659"/>
                </a:lnSpc>
                <a:spcBef>
                  <a:spcPct val="0"/>
                </a:spcBef>
              </a:pPr>
            </a:p>
          </p:txBody>
        </p:sp>
      </p:grpSp>
      <p:sp>
        <p:nvSpPr>
          <p:cNvPr name="AutoShape 24" id="24"/>
          <p:cNvSpPr/>
          <p:nvPr/>
        </p:nvSpPr>
        <p:spPr>
          <a:xfrm flipH="true">
            <a:off x="7620991" y="3757218"/>
            <a:ext cx="0" cy="3408274"/>
          </a:xfrm>
          <a:prstGeom prst="line">
            <a:avLst/>
          </a:prstGeom>
          <a:ln cap="flat" w="9525">
            <a:solidFill>
              <a:srgbClr val="FFFFFF"/>
            </a:solidFill>
            <a:prstDash val="lgDash"/>
            <a:headEnd type="none" len="sm" w="sm"/>
            <a:tailEnd type="none" len="sm" w="sm"/>
          </a:ln>
        </p:spPr>
      </p:sp>
      <p:sp>
        <p:nvSpPr>
          <p:cNvPr name="AutoShape 25" id="25"/>
          <p:cNvSpPr/>
          <p:nvPr/>
        </p:nvSpPr>
        <p:spPr>
          <a:xfrm flipH="true">
            <a:off x="15316984" y="3757218"/>
            <a:ext cx="0" cy="3408274"/>
          </a:xfrm>
          <a:prstGeom prst="line">
            <a:avLst/>
          </a:prstGeom>
          <a:ln cap="flat" w="9525">
            <a:solidFill>
              <a:srgbClr val="FFFFFF"/>
            </a:solidFill>
            <a:prstDash val="lgDash"/>
            <a:headEnd type="none" len="sm" w="sm"/>
            <a:tailEnd type="none" len="sm" w="sm"/>
          </a:ln>
        </p:spPr>
      </p:sp>
      <p:sp>
        <p:nvSpPr>
          <p:cNvPr name="AutoShape 26" id="26"/>
          <p:cNvSpPr/>
          <p:nvPr/>
        </p:nvSpPr>
        <p:spPr>
          <a:xfrm>
            <a:off x="3062287" y="3757218"/>
            <a:ext cx="0" cy="720390"/>
          </a:xfrm>
          <a:prstGeom prst="line">
            <a:avLst/>
          </a:prstGeom>
          <a:ln cap="flat" w="9525">
            <a:solidFill>
              <a:srgbClr val="FFFFFF"/>
            </a:solidFill>
            <a:prstDash val="lgDash"/>
            <a:headEnd type="none" len="sm" w="sm"/>
            <a:tailEnd type="none" len="sm" w="sm"/>
          </a:ln>
        </p:spPr>
      </p:sp>
      <p:sp>
        <p:nvSpPr>
          <p:cNvPr name="AutoShape 27" id="27"/>
          <p:cNvSpPr/>
          <p:nvPr/>
        </p:nvSpPr>
        <p:spPr>
          <a:xfrm>
            <a:off x="11218581" y="3757218"/>
            <a:ext cx="0" cy="720390"/>
          </a:xfrm>
          <a:prstGeom prst="line">
            <a:avLst/>
          </a:prstGeom>
          <a:ln cap="flat" w="9525">
            <a:solidFill>
              <a:srgbClr val="FFFFFF"/>
            </a:solidFill>
            <a:prstDash val="lgDash"/>
            <a:headEnd type="none" len="sm" w="sm"/>
            <a:tailEnd type="none" len="sm" w="sm"/>
          </a:ln>
        </p:spPr>
      </p:sp>
      <p:grpSp>
        <p:nvGrpSpPr>
          <p:cNvPr name="Group 28" id="28"/>
          <p:cNvGrpSpPr/>
          <p:nvPr/>
        </p:nvGrpSpPr>
        <p:grpSpPr>
          <a:xfrm rot="0">
            <a:off x="12582766" y="7165492"/>
            <a:ext cx="5396455" cy="2522060"/>
            <a:chOff x="0" y="0"/>
            <a:chExt cx="1204021" cy="562705"/>
          </a:xfrm>
        </p:grpSpPr>
        <p:sp>
          <p:nvSpPr>
            <p:cNvPr name="Freeform 29" id="29"/>
            <p:cNvSpPr/>
            <p:nvPr/>
          </p:nvSpPr>
          <p:spPr>
            <a:xfrm flipH="false" flipV="false" rot="0">
              <a:off x="0" y="0"/>
              <a:ext cx="1204021" cy="562705"/>
            </a:xfrm>
            <a:custGeom>
              <a:avLst/>
              <a:gdLst/>
              <a:ahLst/>
              <a:cxnLst/>
              <a:rect r="r" b="b" t="t" l="l"/>
              <a:pathLst>
                <a:path h="562705" w="1204021">
                  <a:moveTo>
                    <a:pt x="203200" y="0"/>
                  </a:moveTo>
                  <a:lnTo>
                    <a:pt x="1204021" y="0"/>
                  </a:lnTo>
                  <a:lnTo>
                    <a:pt x="1000821" y="562705"/>
                  </a:lnTo>
                  <a:lnTo>
                    <a:pt x="0" y="562705"/>
                  </a:lnTo>
                  <a:lnTo>
                    <a:pt x="203200" y="0"/>
                  </a:lnTo>
                  <a:close/>
                </a:path>
              </a:pathLst>
            </a:custGeom>
            <a:solidFill>
              <a:srgbClr val="000000">
                <a:alpha val="0"/>
              </a:srgbClr>
            </a:solidFill>
            <a:ln w="9525" cap="sq">
              <a:solidFill>
                <a:srgbClr val="FFFFFF"/>
              </a:solidFill>
              <a:prstDash val="solid"/>
              <a:miter/>
            </a:ln>
          </p:spPr>
        </p:sp>
        <p:sp>
          <p:nvSpPr>
            <p:cNvPr name="TextBox 30" id="30"/>
            <p:cNvSpPr txBox="true"/>
            <p:nvPr/>
          </p:nvSpPr>
          <p:spPr>
            <a:xfrm>
              <a:off x="101600" y="-38100"/>
              <a:ext cx="1000821" cy="600805"/>
            </a:xfrm>
            <a:prstGeom prst="rect">
              <a:avLst/>
            </a:prstGeom>
          </p:spPr>
          <p:txBody>
            <a:bodyPr anchor="ctr" rtlCol="false" tIns="153553" lIns="153553" bIns="153553" rIns="153553"/>
            <a:lstStyle/>
            <a:p>
              <a:pPr algn="ctr" marL="0" indent="0" lvl="0">
                <a:lnSpc>
                  <a:spcPts val="2659"/>
                </a:lnSpc>
                <a:spcBef>
                  <a:spcPct val="0"/>
                </a:spcBef>
              </a:pPr>
            </a:p>
          </p:txBody>
        </p:sp>
      </p:grpSp>
      <p:grpSp>
        <p:nvGrpSpPr>
          <p:cNvPr name="Group 31" id="31"/>
          <p:cNvGrpSpPr/>
          <p:nvPr/>
        </p:nvGrpSpPr>
        <p:grpSpPr>
          <a:xfrm rot="0">
            <a:off x="9144000" y="3549028"/>
            <a:ext cx="4057650" cy="208190"/>
            <a:chOff x="0" y="0"/>
            <a:chExt cx="9100586" cy="466933"/>
          </a:xfrm>
        </p:grpSpPr>
        <p:sp>
          <p:nvSpPr>
            <p:cNvPr name="Freeform 32" id="32"/>
            <p:cNvSpPr/>
            <p:nvPr/>
          </p:nvSpPr>
          <p:spPr>
            <a:xfrm flipH="false" flipV="false" rot="0">
              <a:off x="0" y="0"/>
              <a:ext cx="9100586" cy="466933"/>
            </a:xfrm>
            <a:custGeom>
              <a:avLst/>
              <a:gdLst/>
              <a:ahLst/>
              <a:cxnLst/>
              <a:rect r="r" b="b" t="t" l="l"/>
              <a:pathLst>
                <a:path h="466933" w="9100586">
                  <a:moveTo>
                    <a:pt x="203200" y="0"/>
                  </a:moveTo>
                  <a:lnTo>
                    <a:pt x="9100586" y="0"/>
                  </a:lnTo>
                  <a:lnTo>
                    <a:pt x="8897386" y="466933"/>
                  </a:lnTo>
                  <a:lnTo>
                    <a:pt x="0" y="466933"/>
                  </a:lnTo>
                  <a:lnTo>
                    <a:pt x="203200" y="0"/>
                  </a:lnTo>
                  <a:close/>
                </a:path>
              </a:pathLst>
            </a:custGeom>
            <a:solidFill>
              <a:srgbClr val="FFFFFF"/>
            </a:solidFill>
            <a:ln cap="sq">
              <a:noFill/>
              <a:prstDash val="solid"/>
              <a:miter/>
            </a:ln>
          </p:spPr>
        </p:sp>
        <p:sp>
          <p:nvSpPr>
            <p:cNvPr name="TextBox 33" id="33"/>
            <p:cNvSpPr txBox="true"/>
            <p:nvPr/>
          </p:nvSpPr>
          <p:spPr>
            <a:xfrm>
              <a:off x="101600" y="-38100"/>
              <a:ext cx="8897386"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34" id="34"/>
          <p:cNvGrpSpPr/>
          <p:nvPr/>
        </p:nvGrpSpPr>
        <p:grpSpPr>
          <a:xfrm rot="0">
            <a:off x="5086350" y="3549028"/>
            <a:ext cx="4057650" cy="208190"/>
            <a:chOff x="0" y="0"/>
            <a:chExt cx="9100586" cy="466933"/>
          </a:xfrm>
        </p:grpSpPr>
        <p:sp>
          <p:nvSpPr>
            <p:cNvPr name="Freeform 35" id="35"/>
            <p:cNvSpPr/>
            <p:nvPr/>
          </p:nvSpPr>
          <p:spPr>
            <a:xfrm flipH="false" flipV="false" rot="0">
              <a:off x="0" y="0"/>
              <a:ext cx="9100586" cy="466933"/>
            </a:xfrm>
            <a:custGeom>
              <a:avLst/>
              <a:gdLst/>
              <a:ahLst/>
              <a:cxnLst/>
              <a:rect r="r" b="b" t="t" l="l"/>
              <a:pathLst>
                <a:path h="466933" w="9100586">
                  <a:moveTo>
                    <a:pt x="203200" y="0"/>
                  </a:moveTo>
                  <a:lnTo>
                    <a:pt x="9100586" y="0"/>
                  </a:lnTo>
                  <a:lnTo>
                    <a:pt x="8897386" y="466933"/>
                  </a:lnTo>
                  <a:lnTo>
                    <a:pt x="0" y="466933"/>
                  </a:lnTo>
                  <a:lnTo>
                    <a:pt x="203200" y="0"/>
                  </a:lnTo>
                  <a:close/>
                </a:path>
              </a:pathLst>
            </a:custGeom>
            <a:solidFill>
              <a:srgbClr val="F7930F"/>
            </a:solidFill>
            <a:ln cap="sq">
              <a:noFill/>
              <a:prstDash val="solid"/>
              <a:miter/>
            </a:ln>
          </p:spPr>
        </p:sp>
        <p:sp>
          <p:nvSpPr>
            <p:cNvPr name="TextBox 36" id="36"/>
            <p:cNvSpPr txBox="true"/>
            <p:nvPr/>
          </p:nvSpPr>
          <p:spPr>
            <a:xfrm>
              <a:off x="101600" y="-38100"/>
              <a:ext cx="8897386" cy="505033"/>
            </a:xfrm>
            <a:prstGeom prst="rect">
              <a:avLst/>
            </a:prstGeom>
          </p:spPr>
          <p:txBody>
            <a:bodyPr anchor="ctr" rtlCol="false" tIns="153553" lIns="153553" bIns="153553" rIns="153553"/>
            <a:lstStyle/>
            <a:p>
              <a:pPr algn="ctr">
                <a:lnSpc>
                  <a:spcPts val="2660"/>
                </a:lnSpc>
                <a:spcBef>
                  <a:spcPct val="0"/>
                </a:spcBef>
              </a:pPr>
            </a:p>
          </p:txBody>
        </p:sp>
      </p:grpSp>
      <p:grpSp>
        <p:nvGrpSpPr>
          <p:cNvPr name="Group 37" id="37"/>
          <p:cNvGrpSpPr/>
          <p:nvPr/>
        </p:nvGrpSpPr>
        <p:grpSpPr>
          <a:xfrm rot="0">
            <a:off x="13201650" y="3549028"/>
            <a:ext cx="4057650" cy="208190"/>
            <a:chOff x="0" y="0"/>
            <a:chExt cx="9100586" cy="466933"/>
          </a:xfrm>
        </p:grpSpPr>
        <p:sp>
          <p:nvSpPr>
            <p:cNvPr name="Freeform 38" id="38"/>
            <p:cNvSpPr/>
            <p:nvPr/>
          </p:nvSpPr>
          <p:spPr>
            <a:xfrm flipH="false" flipV="false" rot="0">
              <a:off x="0" y="0"/>
              <a:ext cx="9100586" cy="466933"/>
            </a:xfrm>
            <a:custGeom>
              <a:avLst/>
              <a:gdLst/>
              <a:ahLst/>
              <a:cxnLst/>
              <a:rect r="r" b="b" t="t" l="l"/>
              <a:pathLst>
                <a:path h="466933" w="9100586">
                  <a:moveTo>
                    <a:pt x="203200" y="0"/>
                  </a:moveTo>
                  <a:lnTo>
                    <a:pt x="9100586" y="0"/>
                  </a:lnTo>
                  <a:lnTo>
                    <a:pt x="8897386" y="466933"/>
                  </a:lnTo>
                  <a:lnTo>
                    <a:pt x="0" y="466933"/>
                  </a:lnTo>
                  <a:lnTo>
                    <a:pt x="203200" y="0"/>
                  </a:lnTo>
                  <a:close/>
                </a:path>
              </a:pathLst>
            </a:custGeom>
            <a:solidFill>
              <a:srgbClr val="FFFFFF"/>
            </a:solidFill>
            <a:ln cap="sq">
              <a:noFill/>
              <a:prstDash val="solid"/>
              <a:miter/>
            </a:ln>
          </p:spPr>
        </p:sp>
        <p:sp>
          <p:nvSpPr>
            <p:cNvPr name="TextBox 39" id="39"/>
            <p:cNvSpPr txBox="true"/>
            <p:nvPr/>
          </p:nvSpPr>
          <p:spPr>
            <a:xfrm>
              <a:off x="101600" y="-38100"/>
              <a:ext cx="8897386"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40" id="40"/>
          <p:cNvSpPr txBox="true"/>
          <p:nvPr/>
        </p:nvSpPr>
        <p:spPr>
          <a:xfrm rot="0">
            <a:off x="1739096" y="2999737"/>
            <a:ext cx="2636858" cy="549291"/>
          </a:xfrm>
          <a:prstGeom prst="rect">
            <a:avLst/>
          </a:prstGeom>
        </p:spPr>
        <p:txBody>
          <a:bodyPr anchor="t" rtlCol="false" tIns="0" lIns="0" bIns="0" rIns="0">
            <a:spAutoFit/>
          </a:bodyPr>
          <a:lstStyle/>
          <a:p>
            <a:pPr algn="ctr">
              <a:lnSpc>
                <a:spcPts val="4000"/>
              </a:lnSpc>
            </a:pPr>
            <a:r>
              <a:rPr lang="en-US" sz="4000">
                <a:solidFill>
                  <a:srgbClr val="FFFFFF"/>
                </a:solidFill>
                <a:latin typeface="Squada One"/>
                <a:ea typeface="Squada One"/>
                <a:cs typeface="Squada One"/>
                <a:sym typeface="Squada One"/>
              </a:rPr>
              <a:t>PLANNING</a:t>
            </a:r>
          </a:p>
        </p:txBody>
      </p:sp>
      <p:sp>
        <p:nvSpPr>
          <p:cNvPr name="TextBox 41" id="41"/>
          <p:cNvSpPr txBox="true"/>
          <p:nvPr/>
        </p:nvSpPr>
        <p:spPr>
          <a:xfrm rot="0">
            <a:off x="5796746" y="2999737"/>
            <a:ext cx="2636858" cy="549275"/>
          </a:xfrm>
          <a:prstGeom prst="rect">
            <a:avLst/>
          </a:prstGeom>
        </p:spPr>
        <p:txBody>
          <a:bodyPr anchor="t" rtlCol="false" tIns="0" lIns="0" bIns="0" rIns="0">
            <a:spAutoFit/>
          </a:bodyPr>
          <a:lstStyle/>
          <a:p>
            <a:pPr algn="ctr">
              <a:lnSpc>
                <a:spcPts val="4000"/>
              </a:lnSpc>
            </a:pPr>
            <a:r>
              <a:rPr lang="en-US" sz="4000">
                <a:solidFill>
                  <a:srgbClr val="FFFFFF"/>
                </a:solidFill>
                <a:latin typeface="Squada One"/>
                <a:ea typeface="Squada One"/>
                <a:cs typeface="Squada One"/>
                <a:sym typeface="Squada One"/>
              </a:rPr>
              <a:t>PRE-DESIGN</a:t>
            </a:r>
          </a:p>
        </p:txBody>
      </p:sp>
      <p:sp>
        <p:nvSpPr>
          <p:cNvPr name="TextBox 42" id="42"/>
          <p:cNvSpPr txBox="true"/>
          <p:nvPr/>
        </p:nvSpPr>
        <p:spPr>
          <a:xfrm rot="0">
            <a:off x="9499198" y="2999737"/>
            <a:ext cx="3347254" cy="549291"/>
          </a:xfrm>
          <a:prstGeom prst="rect">
            <a:avLst/>
          </a:prstGeom>
        </p:spPr>
        <p:txBody>
          <a:bodyPr anchor="t" rtlCol="false" tIns="0" lIns="0" bIns="0" rIns="0">
            <a:spAutoFit/>
          </a:bodyPr>
          <a:lstStyle/>
          <a:p>
            <a:pPr algn="ctr">
              <a:lnSpc>
                <a:spcPts val="4000"/>
              </a:lnSpc>
            </a:pPr>
            <a:r>
              <a:rPr lang="en-US" sz="4000">
                <a:solidFill>
                  <a:srgbClr val="FFFFFF"/>
                </a:solidFill>
                <a:latin typeface="Squada One"/>
                <a:ea typeface="Squada One"/>
                <a:cs typeface="Squada One"/>
                <a:sym typeface="Squada One"/>
              </a:rPr>
              <a:t>DEVELOPMENT</a:t>
            </a:r>
          </a:p>
        </p:txBody>
      </p:sp>
      <p:sp>
        <p:nvSpPr>
          <p:cNvPr name="TextBox 43" id="43"/>
          <p:cNvSpPr txBox="true"/>
          <p:nvPr/>
        </p:nvSpPr>
        <p:spPr>
          <a:xfrm rot="0">
            <a:off x="13912046" y="2999737"/>
            <a:ext cx="2636858" cy="549291"/>
          </a:xfrm>
          <a:prstGeom prst="rect">
            <a:avLst/>
          </a:prstGeom>
        </p:spPr>
        <p:txBody>
          <a:bodyPr anchor="t" rtlCol="false" tIns="0" lIns="0" bIns="0" rIns="0">
            <a:spAutoFit/>
          </a:bodyPr>
          <a:lstStyle/>
          <a:p>
            <a:pPr algn="ctr">
              <a:lnSpc>
                <a:spcPts val="4000"/>
              </a:lnSpc>
            </a:pPr>
            <a:r>
              <a:rPr lang="en-US" sz="4000">
                <a:solidFill>
                  <a:srgbClr val="FFFFFF"/>
                </a:solidFill>
                <a:latin typeface="Squada One"/>
                <a:ea typeface="Squada One"/>
                <a:cs typeface="Squada One"/>
                <a:sym typeface="Squada One"/>
              </a:rPr>
              <a:t>TESTING</a:t>
            </a:r>
          </a:p>
        </p:txBody>
      </p:sp>
      <p:sp>
        <p:nvSpPr>
          <p:cNvPr name="TextBox 44" id="44"/>
          <p:cNvSpPr txBox="true"/>
          <p:nvPr/>
        </p:nvSpPr>
        <p:spPr>
          <a:xfrm rot="0">
            <a:off x="9397412" y="5063830"/>
            <a:ext cx="3550826" cy="1573530"/>
          </a:xfrm>
          <a:prstGeom prst="rect">
            <a:avLst/>
          </a:prstGeom>
        </p:spPr>
        <p:txBody>
          <a:bodyPr anchor="t" rtlCol="false" tIns="0" lIns="0" bIns="0" rIns="0">
            <a:spAutoFit/>
          </a:bodyPr>
          <a:lstStyle/>
          <a:p>
            <a:pPr algn="ctr" marL="0" indent="0" lvl="0">
              <a:lnSpc>
                <a:spcPts val="2520"/>
              </a:lnSpc>
              <a:spcBef>
                <a:spcPct val="0"/>
              </a:spcBef>
            </a:pPr>
            <a:r>
              <a:rPr lang="en-US" sz="1800" spc="53">
                <a:solidFill>
                  <a:srgbClr val="FFFFFF"/>
                </a:solidFill>
                <a:latin typeface="Raleway"/>
                <a:ea typeface="Raleway"/>
                <a:cs typeface="Raleway"/>
                <a:sym typeface="Raleway"/>
              </a:rPr>
              <a:t>To make this assembly we have used PVC pipes with T and Plus joints and for Moter we used custom 3D Printed motor</a:t>
            </a:r>
            <a:r>
              <a:rPr lang="en-US" sz="1800" spc="53">
                <a:solidFill>
                  <a:srgbClr val="FFFFFF"/>
                </a:solidFill>
                <a:latin typeface="Raleway"/>
                <a:ea typeface="Raleway"/>
                <a:cs typeface="Raleway"/>
                <a:sym typeface="Raleway"/>
              </a:rPr>
              <a:t> </a:t>
            </a:r>
            <a:r>
              <a:rPr lang="en-US" sz="1800" spc="53">
                <a:solidFill>
                  <a:srgbClr val="FFFFFF"/>
                </a:solidFill>
                <a:latin typeface="Raleway"/>
                <a:ea typeface="Raleway"/>
                <a:cs typeface="Raleway"/>
                <a:sym typeface="Raleway"/>
              </a:rPr>
              <a:t>Mounts.</a:t>
            </a:r>
          </a:p>
        </p:txBody>
      </p:sp>
      <p:sp>
        <p:nvSpPr>
          <p:cNvPr name="TextBox 45" id="45"/>
          <p:cNvSpPr txBox="true"/>
          <p:nvPr/>
        </p:nvSpPr>
        <p:spPr>
          <a:xfrm rot="0">
            <a:off x="13464587" y="7763668"/>
            <a:ext cx="3550826" cy="1887855"/>
          </a:xfrm>
          <a:prstGeom prst="rect">
            <a:avLst/>
          </a:prstGeom>
        </p:spPr>
        <p:txBody>
          <a:bodyPr anchor="t" rtlCol="false" tIns="0" lIns="0" bIns="0" rIns="0">
            <a:spAutoFit/>
          </a:bodyPr>
          <a:lstStyle/>
          <a:p>
            <a:pPr algn="l" marL="388620" indent="-194310" lvl="1">
              <a:lnSpc>
                <a:spcPts val="2520"/>
              </a:lnSpc>
              <a:buFont typeface="Arial"/>
              <a:buChar char="•"/>
            </a:pPr>
            <a:r>
              <a:rPr lang="en-US" sz="1800" spc="53">
                <a:solidFill>
                  <a:srgbClr val="FFFFFF"/>
                </a:solidFill>
                <a:latin typeface="Raleway"/>
                <a:ea typeface="Raleway"/>
                <a:cs typeface="Raleway"/>
                <a:sym typeface="Raleway"/>
              </a:rPr>
              <a:t>Total Flight Time: Nearly 2 hours in around 24 test flights.</a:t>
            </a:r>
          </a:p>
          <a:p>
            <a:pPr algn="l" marL="388620" indent="-194310" lvl="1">
              <a:lnSpc>
                <a:spcPts val="2520"/>
              </a:lnSpc>
              <a:buFont typeface="Arial"/>
              <a:buChar char="•"/>
            </a:pPr>
            <a:r>
              <a:rPr lang="en-US" sz="1800" spc="53">
                <a:solidFill>
                  <a:srgbClr val="FFFFFF"/>
                </a:solidFill>
                <a:latin typeface="Raleway"/>
                <a:ea typeface="Raleway"/>
                <a:cs typeface="Raleway"/>
                <a:sym typeface="Raleway"/>
              </a:rPr>
              <a:t>Height achieved: Successfully lifted the water up to 10m of height </a:t>
            </a:r>
          </a:p>
        </p:txBody>
      </p:sp>
      <p:sp>
        <p:nvSpPr>
          <p:cNvPr name="TextBox 46" id="46"/>
          <p:cNvSpPr txBox="true"/>
          <p:nvPr/>
        </p:nvSpPr>
        <p:spPr>
          <a:xfrm rot="0">
            <a:off x="1494301" y="4676418"/>
            <a:ext cx="2922877" cy="349313"/>
          </a:xfrm>
          <a:prstGeom prst="rect">
            <a:avLst/>
          </a:prstGeom>
        </p:spPr>
        <p:txBody>
          <a:bodyPr anchor="t" rtlCol="false" tIns="0" lIns="0" bIns="0" rIns="0">
            <a:spAutoFit/>
          </a:bodyPr>
          <a:lstStyle/>
          <a:p>
            <a:pPr algn="ctr" marL="0" indent="0" lvl="0">
              <a:lnSpc>
                <a:spcPts val="2799"/>
              </a:lnSpc>
              <a:spcBef>
                <a:spcPct val="0"/>
              </a:spcBef>
            </a:pPr>
            <a:r>
              <a:rPr lang="en-US" b="true" sz="1999" spc="59">
                <a:solidFill>
                  <a:srgbClr val="FFFFFF"/>
                </a:solidFill>
                <a:latin typeface="Raleway Bold"/>
                <a:ea typeface="Raleway Bold"/>
                <a:cs typeface="Raleway Bold"/>
                <a:sym typeface="Raleway Bold"/>
              </a:rPr>
              <a:t>Strategic Goals</a:t>
            </a:r>
          </a:p>
        </p:txBody>
      </p:sp>
      <p:sp>
        <p:nvSpPr>
          <p:cNvPr name="TextBox 47" id="47"/>
          <p:cNvSpPr txBox="true"/>
          <p:nvPr/>
        </p:nvSpPr>
        <p:spPr>
          <a:xfrm rot="0">
            <a:off x="9711387" y="4676418"/>
            <a:ext cx="2922877" cy="349250"/>
          </a:xfrm>
          <a:prstGeom prst="rect">
            <a:avLst/>
          </a:prstGeom>
        </p:spPr>
        <p:txBody>
          <a:bodyPr anchor="t" rtlCol="false" tIns="0" lIns="0" bIns="0" rIns="0">
            <a:spAutoFit/>
          </a:bodyPr>
          <a:lstStyle/>
          <a:p>
            <a:pPr algn="ctr" marL="0" indent="0" lvl="0">
              <a:lnSpc>
                <a:spcPts val="2799"/>
              </a:lnSpc>
              <a:spcBef>
                <a:spcPct val="0"/>
              </a:spcBef>
            </a:pPr>
            <a:r>
              <a:rPr lang="en-US" b="true" sz="1999" spc="59">
                <a:solidFill>
                  <a:srgbClr val="FFFFFF"/>
                </a:solidFill>
                <a:latin typeface="Raleway Bold"/>
                <a:ea typeface="Raleway Bold"/>
                <a:cs typeface="Raleway Bold"/>
                <a:sym typeface="Raleway Bold"/>
              </a:rPr>
              <a:t>Implementation</a:t>
            </a:r>
          </a:p>
        </p:txBody>
      </p:sp>
      <p:sp>
        <p:nvSpPr>
          <p:cNvPr name="TextBox 48" id="48"/>
          <p:cNvSpPr txBox="true"/>
          <p:nvPr/>
        </p:nvSpPr>
        <p:spPr>
          <a:xfrm rot="0">
            <a:off x="13650406" y="7376255"/>
            <a:ext cx="3179188" cy="349313"/>
          </a:xfrm>
          <a:prstGeom prst="rect">
            <a:avLst/>
          </a:prstGeom>
        </p:spPr>
        <p:txBody>
          <a:bodyPr anchor="t" rtlCol="false" tIns="0" lIns="0" bIns="0" rIns="0">
            <a:spAutoFit/>
          </a:bodyPr>
          <a:lstStyle/>
          <a:p>
            <a:pPr algn="ctr" marL="0" indent="0" lvl="0">
              <a:lnSpc>
                <a:spcPts val="2799"/>
              </a:lnSpc>
              <a:spcBef>
                <a:spcPct val="0"/>
              </a:spcBef>
            </a:pPr>
            <a:r>
              <a:rPr lang="en-US" b="true" sz="1999" spc="59">
                <a:solidFill>
                  <a:srgbClr val="FFFFFF"/>
                </a:solidFill>
                <a:latin typeface="Raleway Bold"/>
                <a:ea typeface="Raleway Bold"/>
                <a:cs typeface="Raleway Bold"/>
                <a:sym typeface="Raleway Bold"/>
              </a:rPr>
              <a:t>Quality Assurance</a:t>
            </a:r>
          </a:p>
        </p:txBody>
      </p:sp>
      <p:sp>
        <p:nvSpPr>
          <p:cNvPr name="Freeform 49" id="49"/>
          <p:cNvSpPr/>
          <p:nvPr/>
        </p:nvSpPr>
        <p:spPr>
          <a:xfrm flipH="false" flipV="false" rot="0">
            <a:off x="8451811" y="8771898"/>
            <a:ext cx="915654" cy="915654"/>
          </a:xfrm>
          <a:custGeom>
            <a:avLst/>
            <a:gdLst/>
            <a:ahLst/>
            <a:cxnLst/>
            <a:rect r="r" b="b" t="t" l="l"/>
            <a:pathLst>
              <a:path h="915654" w="915654">
                <a:moveTo>
                  <a:pt x="0" y="0"/>
                </a:moveTo>
                <a:lnTo>
                  <a:pt x="915654" y="0"/>
                </a:lnTo>
                <a:lnTo>
                  <a:pt x="915654" y="915654"/>
                </a:lnTo>
                <a:lnTo>
                  <a:pt x="0" y="915654"/>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0" id="50"/>
          <p:cNvGrpSpPr/>
          <p:nvPr/>
        </p:nvGrpSpPr>
        <p:grpSpPr>
          <a:xfrm rot="0">
            <a:off x="4699255" y="7214557"/>
            <a:ext cx="5966614" cy="2665566"/>
            <a:chOff x="0" y="0"/>
            <a:chExt cx="1331231" cy="594723"/>
          </a:xfrm>
        </p:grpSpPr>
        <p:sp>
          <p:nvSpPr>
            <p:cNvPr name="Freeform 51" id="51"/>
            <p:cNvSpPr/>
            <p:nvPr/>
          </p:nvSpPr>
          <p:spPr>
            <a:xfrm flipH="false" flipV="false" rot="0">
              <a:off x="0" y="0"/>
              <a:ext cx="1331231" cy="594723"/>
            </a:xfrm>
            <a:custGeom>
              <a:avLst/>
              <a:gdLst/>
              <a:ahLst/>
              <a:cxnLst/>
              <a:rect r="r" b="b" t="t" l="l"/>
              <a:pathLst>
                <a:path h="594723" w="1331231">
                  <a:moveTo>
                    <a:pt x="203200" y="0"/>
                  </a:moveTo>
                  <a:lnTo>
                    <a:pt x="1331231" y="0"/>
                  </a:lnTo>
                  <a:lnTo>
                    <a:pt x="1128031" y="594723"/>
                  </a:lnTo>
                  <a:lnTo>
                    <a:pt x="0" y="594723"/>
                  </a:lnTo>
                  <a:lnTo>
                    <a:pt x="203200" y="0"/>
                  </a:lnTo>
                  <a:close/>
                </a:path>
              </a:pathLst>
            </a:custGeom>
            <a:solidFill>
              <a:srgbClr val="F7930F"/>
            </a:solidFill>
            <a:ln cap="sq">
              <a:noFill/>
              <a:prstDash val="solid"/>
              <a:miter/>
            </a:ln>
          </p:spPr>
        </p:sp>
        <p:sp>
          <p:nvSpPr>
            <p:cNvPr name="TextBox 52" id="52"/>
            <p:cNvSpPr txBox="true"/>
            <p:nvPr/>
          </p:nvSpPr>
          <p:spPr>
            <a:xfrm>
              <a:off x="101600" y="-38100"/>
              <a:ext cx="1128031" cy="632823"/>
            </a:xfrm>
            <a:prstGeom prst="rect">
              <a:avLst/>
            </a:prstGeom>
          </p:spPr>
          <p:txBody>
            <a:bodyPr anchor="ctr" rtlCol="false" tIns="153553" lIns="153553" bIns="153553" rIns="153553"/>
            <a:lstStyle/>
            <a:p>
              <a:pPr algn="ctr">
                <a:lnSpc>
                  <a:spcPts val="2660"/>
                </a:lnSpc>
                <a:spcBef>
                  <a:spcPct val="0"/>
                </a:spcBef>
              </a:pPr>
            </a:p>
          </p:txBody>
        </p:sp>
      </p:grpSp>
      <p:sp>
        <p:nvSpPr>
          <p:cNvPr name="TextBox 53" id="53"/>
          <p:cNvSpPr txBox="true"/>
          <p:nvPr/>
        </p:nvSpPr>
        <p:spPr>
          <a:xfrm rot="0">
            <a:off x="5355237" y="7677943"/>
            <a:ext cx="4356150" cy="2202180"/>
          </a:xfrm>
          <a:prstGeom prst="rect">
            <a:avLst/>
          </a:prstGeom>
        </p:spPr>
        <p:txBody>
          <a:bodyPr anchor="t" rtlCol="false" tIns="0" lIns="0" bIns="0" rIns="0">
            <a:spAutoFit/>
          </a:bodyPr>
          <a:lstStyle/>
          <a:p>
            <a:pPr algn="ctr" marL="0" indent="0" lvl="0">
              <a:lnSpc>
                <a:spcPts val="2520"/>
              </a:lnSpc>
              <a:spcBef>
                <a:spcPct val="0"/>
              </a:spcBef>
            </a:pPr>
            <a:r>
              <a:rPr lang="en-US" b="true" sz="1800" spc="53">
                <a:solidFill>
                  <a:srgbClr val="022A21"/>
                </a:solidFill>
                <a:latin typeface="Raleway Bold"/>
                <a:ea typeface="Raleway Bold"/>
                <a:cs typeface="Raleway Bold"/>
                <a:sym typeface="Raleway Bold"/>
              </a:rPr>
              <a:t>Created CAD layouts for a hexacopter frame to check stress distribution. Finalized specs for tubing diameter, pump flow rate and battery capacity to balance weight, thrust and firefighting payload requirements.</a:t>
            </a:r>
          </a:p>
        </p:txBody>
      </p:sp>
      <p:sp>
        <p:nvSpPr>
          <p:cNvPr name="TextBox 54" id="54"/>
          <p:cNvSpPr txBox="true"/>
          <p:nvPr/>
        </p:nvSpPr>
        <p:spPr>
          <a:xfrm rot="0">
            <a:off x="6221123" y="7376255"/>
            <a:ext cx="2922877" cy="349313"/>
          </a:xfrm>
          <a:prstGeom prst="rect">
            <a:avLst/>
          </a:prstGeom>
        </p:spPr>
        <p:txBody>
          <a:bodyPr anchor="t" rtlCol="false" tIns="0" lIns="0" bIns="0" rIns="0">
            <a:spAutoFit/>
          </a:bodyPr>
          <a:lstStyle/>
          <a:p>
            <a:pPr algn="ctr" marL="0" indent="0" lvl="0">
              <a:lnSpc>
                <a:spcPts val="2799"/>
              </a:lnSpc>
              <a:spcBef>
                <a:spcPct val="0"/>
              </a:spcBef>
            </a:pPr>
            <a:r>
              <a:rPr lang="en-US" b="true" sz="1999" spc="59">
                <a:solidFill>
                  <a:srgbClr val="022A21"/>
                </a:solidFill>
                <a:latin typeface="Raleway Bold"/>
                <a:ea typeface="Raleway Bold"/>
                <a:cs typeface="Raleway Bold"/>
                <a:sym typeface="Raleway Bold"/>
              </a:rPr>
              <a:t>Blueprint Creation</a:t>
            </a:r>
          </a:p>
        </p:txBody>
      </p:sp>
      <p:sp>
        <p:nvSpPr>
          <p:cNvPr name="TextBox 55" id="55"/>
          <p:cNvSpPr txBox="true"/>
          <p:nvPr/>
        </p:nvSpPr>
        <p:spPr>
          <a:xfrm rot="0">
            <a:off x="1071129" y="5063830"/>
            <a:ext cx="4482935" cy="265684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First to b</a:t>
            </a:r>
            <a:r>
              <a:rPr lang="en-US" sz="1899">
                <a:solidFill>
                  <a:srgbClr val="FFFFFF"/>
                </a:solidFill>
                <a:latin typeface="Canva Sans"/>
                <a:ea typeface="Canva Sans"/>
                <a:cs typeface="Canva Sans"/>
                <a:sym typeface="Canva Sans"/>
              </a:rPr>
              <a:t>uilt a simple quadcopter using the Cross Flight flight controller to gain basic flight experience. Conducted component research to identify motors, ESCs, props and a lightweight frame capable of carrying a water-pipe assembly in final Hexacopter drone model.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22A21"/>
        </a:solidFill>
      </p:bgPr>
    </p:bg>
    <p:spTree>
      <p:nvGrpSpPr>
        <p:cNvPr id="1" name=""/>
        <p:cNvGrpSpPr/>
        <p:nvPr/>
      </p:nvGrpSpPr>
      <p:grpSpPr>
        <a:xfrm>
          <a:off x="0" y="0"/>
          <a:ext cx="0" cy="0"/>
          <a:chOff x="0" y="0"/>
          <a:chExt cx="0" cy="0"/>
        </a:xfrm>
      </p:grpSpPr>
      <p:sp>
        <p:nvSpPr>
          <p:cNvPr name="Freeform 2" id="2"/>
          <p:cNvSpPr/>
          <p:nvPr/>
        </p:nvSpPr>
        <p:spPr>
          <a:xfrm flipH="false" flipV="false" rot="0">
            <a:off x="-404117" y="199617"/>
            <a:ext cx="18692117" cy="9887766"/>
          </a:xfrm>
          <a:custGeom>
            <a:avLst/>
            <a:gdLst/>
            <a:ahLst/>
            <a:cxnLst/>
            <a:rect r="r" b="b" t="t" l="l"/>
            <a:pathLst>
              <a:path h="9887766" w="18692117">
                <a:moveTo>
                  <a:pt x="0" y="0"/>
                </a:moveTo>
                <a:lnTo>
                  <a:pt x="18692117" y="0"/>
                </a:lnTo>
                <a:lnTo>
                  <a:pt x="18692117" y="9887766"/>
                </a:lnTo>
                <a:lnTo>
                  <a:pt x="0" y="9887766"/>
                </a:lnTo>
                <a:lnTo>
                  <a:pt x="0" y="0"/>
                </a:lnTo>
                <a:close/>
              </a:path>
            </a:pathLst>
          </a:custGeom>
          <a:blipFill>
            <a:blip r:embed="rId2"/>
            <a:stretch>
              <a:fillRect l="0" t="-20891" r="0" b="-20891"/>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5090990" y="483186"/>
            <a:ext cx="732496" cy="323382"/>
            <a:chOff x="0" y="0"/>
            <a:chExt cx="976661" cy="431176"/>
          </a:xfrm>
        </p:grpSpPr>
        <p:grpSp>
          <p:nvGrpSpPr>
            <p:cNvPr name="Group 4" id="4"/>
            <p:cNvGrpSpPr/>
            <p:nvPr/>
          </p:nvGrpSpPr>
          <p:grpSpPr>
            <a:xfrm rot="0">
              <a:off x="0" y="0"/>
              <a:ext cx="375278" cy="431176"/>
              <a:chOff x="0" y="0"/>
              <a:chExt cx="406400" cy="466933"/>
            </a:xfrm>
          </p:grpSpPr>
          <p:sp>
            <p:nvSpPr>
              <p:cNvPr name="Freeform 5" id="5"/>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6" id="6"/>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300691" y="0"/>
              <a:ext cx="375278" cy="431176"/>
              <a:chOff x="0" y="0"/>
              <a:chExt cx="406400" cy="466933"/>
            </a:xfrm>
          </p:grpSpPr>
          <p:sp>
            <p:nvSpPr>
              <p:cNvPr name="Freeform 8" id="8"/>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9" id="9"/>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01383" y="0"/>
              <a:ext cx="375278" cy="431176"/>
              <a:chOff x="0" y="0"/>
              <a:chExt cx="406400" cy="466933"/>
            </a:xfrm>
          </p:grpSpPr>
          <p:sp>
            <p:nvSpPr>
              <p:cNvPr name="Freeform 11" id="11"/>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2" id="12"/>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3" id="13"/>
          <p:cNvSpPr/>
          <p:nvPr/>
        </p:nvSpPr>
        <p:spPr>
          <a:xfrm>
            <a:off x="5823485" y="644877"/>
            <a:ext cx="6641029" cy="0"/>
          </a:xfrm>
          <a:prstGeom prst="line">
            <a:avLst/>
          </a:prstGeom>
          <a:ln cap="flat" w="9525">
            <a:solidFill>
              <a:srgbClr val="FFFFFF"/>
            </a:solidFill>
            <a:prstDash val="solid"/>
            <a:headEnd type="none" len="sm" w="sm"/>
            <a:tailEnd type="none" len="sm" w="sm"/>
          </a:ln>
        </p:spPr>
      </p:sp>
      <p:sp>
        <p:nvSpPr>
          <p:cNvPr name="Freeform 14" id="14"/>
          <p:cNvSpPr/>
          <p:nvPr/>
        </p:nvSpPr>
        <p:spPr>
          <a:xfrm flipH="false" flipV="false" rot="0">
            <a:off x="4169691" y="6195096"/>
            <a:ext cx="256852" cy="256852"/>
          </a:xfrm>
          <a:custGeom>
            <a:avLst/>
            <a:gdLst/>
            <a:ahLst/>
            <a:cxnLst/>
            <a:rect r="r" b="b" t="t" l="l"/>
            <a:pathLst>
              <a:path h="256852" w="256852">
                <a:moveTo>
                  <a:pt x="0" y="0"/>
                </a:moveTo>
                <a:lnTo>
                  <a:pt x="256852" y="0"/>
                </a:lnTo>
                <a:lnTo>
                  <a:pt x="256852" y="256853"/>
                </a:lnTo>
                <a:lnTo>
                  <a:pt x="0" y="25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6069326" y="259711"/>
            <a:ext cx="6149349" cy="2066386"/>
          </a:xfrm>
          <a:prstGeom prst="rect">
            <a:avLst/>
          </a:prstGeom>
        </p:spPr>
        <p:txBody>
          <a:bodyPr anchor="t" rtlCol="false" tIns="0" lIns="0" bIns="0" rIns="0">
            <a:spAutoFit/>
          </a:bodyPr>
          <a:lstStyle/>
          <a:p>
            <a:pPr algn="l">
              <a:lnSpc>
                <a:spcPts val="16829"/>
              </a:lnSpc>
              <a:spcBef>
                <a:spcPct val="0"/>
              </a:spcBef>
            </a:pPr>
            <a:r>
              <a:rPr lang="en-US" sz="12021">
                <a:solidFill>
                  <a:srgbClr val="FFFFFF">
                    <a:alpha val="34902"/>
                  </a:srgbClr>
                </a:solidFill>
                <a:latin typeface="Squada One"/>
                <a:ea typeface="Squada One"/>
                <a:cs typeface="Squada One"/>
                <a:sym typeface="Squada One"/>
              </a:rPr>
              <a:t>THANK YOU</a:t>
            </a:r>
          </a:p>
        </p:txBody>
      </p:sp>
      <p:sp>
        <p:nvSpPr>
          <p:cNvPr name="TextBox 16" id="16"/>
          <p:cNvSpPr txBox="true"/>
          <p:nvPr/>
        </p:nvSpPr>
        <p:spPr>
          <a:xfrm rot="0">
            <a:off x="6628012" y="435327"/>
            <a:ext cx="5031976" cy="1743728"/>
          </a:xfrm>
          <a:prstGeom prst="rect">
            <a:avLst/>
          </a:prstGeom>
        </p:spPr>
        <p:txBody>
          <a:bodyPr anchor="t" rtlCol="false" tIns="0" lIns="0" bIns="0" rIns="0">
            <a:spAutoFit/>
          </a:bodyPr>
          <a:lstStyle/>
          <a:p>
            <a:pPr algn="l">
              <a:lnSpc>
                <a:spcPts val="14138"/>
              </a:lnSpc>
              <a:spcBef>
                <a:spcPct val="0"/>
              </a:spcBef>
            </a:pPr>
            <a:r>
              <a:rPr lang="en-US" sz="10099">
                <a:solidFill>
                  <a:srgbClr val="F7930F"/>
                </a:solidFill>
                <a:latin typeface="Squada One"/>
                <a:ea typeface="Squada One"/>
                <a:cs typeface="Squada One"/>
                <a:sym typeface="Squada One"/>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74517" y="1790536"/>
            <a:ext cx="2171680" cy="658011"/>
            <a:chOff x="0" y="0"/>
            <a:chExt cx="1541053" cy="466933"/>
          </a:xfrm>
        </p:grpSpPr>
        <p:sp>
          <p:nvSpPr>
            <p:cNvPr name="Freeform 6" id="6"/>
            <p:cNvSpPr/>
            <p:nvPr/>
          </p:nvSpPr>
          <p:spPr>
            <a:xfrm flipH="false" flipV="false" rot="0">
              <a:off x="0" y="0"/>
              <a:ext cx="1541053" cy="466933"/>
            </a:xfrm>
            <a:custGeom>
              <a:avLst/>
              <a:gdLst/>
              <a:ahLst/>
              <a:cxnLst/>
              <a:rect r="r" b="b" t="t" l="l"/>
              <a:pathLst>
                <a:path h="466933" w="1541053">
                  <a:moveTo>
                    <a:pt x="203200" y="0"/>
                  </a:moveTo>
                  <a:lnTo>
                    <a:pt x="1541053" y="0"/>
                  </a:lnTo>
                  <a:lnTo>
                    <a:pt x="133785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133785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17988" y="1709674"/>
            <a:ext cx="1415402" cy="874878"/>
            <a:chOff x="0" y="0"/>
            <a:chExt cx="755417" cy="466933"/>
          </a:xfrm>
        </p:grpSpPr>
        <p:sp>
          <p:nvSpPr>
            <p:cNvPr name="Freeform 9" id="9"/>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10314"/>
            <a:ext cx="3411785" cy="1632884"/>
          </a:xfrm>
          <a:prstGeom prst="rect">
            <a:avLst/>
          </a:prstGeom>
        </p:spPr>
        <p:txBody>
          <a:bodyPr anchor="t" rtlCol="false" tIns="0" lIns="0" bIns="0" rIns="0">
            <a:spAutoFit/>
          </a:bodyPr>
          <a:lstStyle/>
          <a:p>
            <a:pPr algn="l">
              <a:lnSpc>
                <a:spcPts val="6598"/>
              </a:lnSpc>
              <a:spcBef>
                <a:spcPct val="0"/>
              </a:spcBef>
            </a:pPr>
            <a:r>
              <a:rPr lang="en-US" sz="47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12545555" y="298045"/>
            <a:ext cx="3842352" cy="2962510"/>
          </a:xfrm>
          <a:custGeom>
            <a:avLst/>
            <a:gdLst/>
            <a:ahLst/>
            <a:cxnLst/>
            <a:rect r="r" b="b" t="t" l="l"/>
            <a:pathLst>
              <a:path h="2962510" w="3842352">
                <a:moveTo>
                  <a:pt x="0" y="0"/>
                </a:moveTo>
                <a:lnTo>
                  <a:pt x="3842353" y="0"/>
                </a:lnTo>
                <a:lnTo>
                  <a:pt x="3842353" y="2962510"/>
                </a:lnTo>
                <a:lnTo>
                  <a:pt x="0" y="2962510"/>
                </a:lnTo>
                <a:lnTo>
                  <a:pt x="0" y="0"/>
                </a:lnTo>
                <a:close/>
              </a:path>
            </a:pathLst>
          </a:custGeom>
          <a:blipFill>
            <a:blip r:embed="rId5"/>
            <a:stretch>
              <a:fillRect l="0" t="-14849" r="0" b="-14849"/>
            </a:stretch>
          </a:blipFill>
          <a:ln w="38100" cap="rnd">
            <a:solidFill>
              <a:srgbClr val="000000"/>
            </a:solidFill>
            <a:prstDash val="solid"/>
            <a:round/>
          </a:ln>
        </p:spPr>
      </p:sp>
      <p:sp>
        <p:nvSpPr>
          <p:cNvPr name="Freeform 24" id="24"/>
          <p:cNvSpPr/>
          <p:nvPr/>
        </p:nvSpPr>
        <p:spPr>
          <a:xfrm flipH="false" flipV="false" rot="0">
            <a:off x="12643549" y="7250072"/>
            <a:ext cx="3802880" cy="2139120"/>
          </a:xfrm>
          <a:custGeom>
            <a:avLst/>
            <a:gdLst/>
            <a:ahLst/>
            <a:cxnLst/>
            <a:rect r="r" b="b" t="t" l="l"/>
            <a:pathLst>
              <a:path h="2139120" w="3802880">
                <a:moveTo>
                  <a:pt x="0" y="0"/>
                </a:moveTo>
                <a:lnTo>
                  <a:pt x="3802881" y="0"/>
                </a:lnTo>
                <a:lnTo>
                  <a:pt x="3802881" y="2139121"/>
                </a:lnTo>
                <a:lnTo>
                  <a:pt x="0" y="2139121"/>
                </a:lnTo>
                <a:lnTo>
                  <a:pt x="0" y="0"/>
                </a:lnTo>
                <a:close/>
              </a:path>
            </a:pathLst>
          </a:custGeom>
          <a:blipFill>
            <a:blip r:embed="rId6"/>
            <a:stretch>
              <a:fillRect l="0" t="0" r="0" b="0"/>
            </a:stretch>
          </a:blipFill>
          <a:ln w="38100" cap="rnd">
            <a:solidFill>
              <a:srgbClr val="000000"/>
            </a:solidFill>
            <a:prstDash val="solid"/>
            <a:round/>
          </a:ln>
        </p:spPr>
      </p:sp>
      <p:sp>
        <p:nvSpPr>
          <p:cNvPr name="Freeform 25" id="25"/>
          <p:cNvSpPr/>
          <p:nvPr/>
        </p:nvSpPr>
        <p:spPr>
          <a:xfrm flipH="false" flipV="false" rot="0">
            <a:off x="12545555" y="3828619"/>
            <a:ext cx="3881824" cy="2925925"/>
          </a:xfrm>
          <a:custGeom>
            <a:avLst/>
            <a:gdLst/>
            <a:ahLst/>
            <a:cxnLst/>
            <a:rect r="r" b="b" t="t" l="l"/>
            <a:pathLst>
              <a:path h="2925925" w="3881824">
                <a:moveTo>
                  <a:pt x="0" y="0"/>
                </a:moveTo>
                <a:lnTo>
                  <a:pt x="3881825" y="0"/>
                </a:lnTo>
                <a:lnTo>
                  <a:pt x="3881825" y="2925925"/>
                </a:lnTo>
                <a:lnTo>
                  <a:pt x="0" y="2925925"/>
                </a:lnTo>
                <a:lnTo>
                  <a:pt x="0" y="0"/>
                </a:lnTo>
                <a:close/>
              </a:path>
            </a:pathLst>
          </a:custGeom>
          <a:blipFill>
            <a:blip r:embed="rId7"/>
            <a:stretch>
              <a:fillRect l="0" t="0" r="0" b="0"/>
            </a:stretch>
          </a:blipFill>
          <a:ln w="38100" cap="rnd">
            <a:solidFill>
              <a:srgbClr val="000000"/>
            </a:solidFill>
            <a:prstDash val="solid"/>
            <a:round/>
          </a:ln>
        </p:spPr>
      </p:sp>
      <p:sp>
        <p:nvSpPr>
          <p:cNvPr name="TextBox 26" id="26"/>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7" id="27"/>
          <p:cNvSpPr txBox="true"/>
          <p:nvPr/>
        </p:nvSpPr>
        <p:spPr>
          <a:xfrm rot="0">
            <a:off x="486124" y="2446548"/>
            <a:ext cx="11053656" cy="7877833"/>
          </a:xfrm>
          <a:prstGeom prst="rect">
            <a:avLst/>
          </a:prstGeom>
        </p:spPr>
        <p:txBody>
          <a:bodyPr anchor="t" rtlCol="false" tIns="0" lIns="0" bIns="0" rIns="0">
            <a:spAutoFit/>
          </a:bodyPr>
          <a:lstStyle/>
          <a:p>
            <a:pPr algn="l">
              <a:lnSpc>
                <a:spcPts val="3150"/>
              </a:lnSpc>
            </a:pPr>
          </a:p>
          <a:p>
            <a:pPr algn="l" marL="485846" indent="-242923" lvl="1">
              <a:lnSpc>
                <a:spcPts val="3150"/>
              </a:lnSpc>
              <a:buFont typeface="Arial"/>
              <a:buChar char="•"/>
            </a:pPr>
            <a:r>
              <a:rPr lang="en-US" sz="2250">
                <a:solidFill>
                  <a:srgbClr val="FFFFFF"/>
                </a:solidFill>
                <a:latin typeface="Canva Sans"/>
                <a:ea typeface="Canva Sans"/>
                <a:cs typeface="Canva Sans"/>
                <a:sym typeface="Canva Sans"/>
              </a:rPr>
              <a:t>Initial Learning Phase</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We initially planned to build this heavy lift drone in multiple stages</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Started by studying a already available quadcopter F450 frame  .</a:t>
            </a:r>
          </a:p>
          <a:p>
            <a:pPr algn="l" marL="485846" indent="-242923" lvl="1">
              <a:lnSpc>
                <a:spcPts val="3150"/>
              </a:lnSpc>
              <a:buFont typeface="Arial"/>
              <a:buChar char="•"/>
            </a:pPr>
            <a:r>
              <a:rPr lang="en-US" sz="2250">
                <a:solidFill>
                  <a:srgbClr val="FFFFFF"/>
                </a:solidFill>
                <a:latin typeface="Canva Sans"/>
                <a:ea typeface="Canva Sans"/>
                <a:cs typeface="Canva Sans"/>
                <a:sym typeface="Canva Sans"/>
              </a:rPr>
              <a:t>Exploration and Inspiration</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Found an H-type quadcopter design online.</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Took inspiration from the H-type structure for better stability.</a:t>
            </a:r>
          </a:p>
          <a:p>
            <a:pPr algn="l" marL="485846" indent="-242923" lvl="1">
              <a:lnSpc>
                <a:spcPts val="3150"/>
              </a:lnSpc>
              <a:buFont typeface="Arial"/>
              <a:buChar char="•"/>
            </a:pPr>
            <a:r>
              <a:rPr lang="en-US" sz="2250">
                <a:solidFill>
                  <a:srgbClr val="FFFFFF"/>
                </a:solidFill>
                <a:latin typeface="Canva Sans"/>
                <a:ea typeface="Canva Sans"/>
                <a:cs typeface="Canva Sans"/>
                <a:sym typeface="Canva Sans"/>
              </a:rPr>
              <a:t>Design Modification</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Modified the H-type quadcopter frame into a hexacopter frame.</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Increased motor count for improved load handling.</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One feature we believe sets our design apart from others is that it can be assembled without using a single screw.</a:t>
            </a:r>
          </a:p>
          <a:p>
            <a:pPr algn="l" marL="485846" indent="-242923" lvl="1">
              <a:lnSpc>
                <a:spcPts val="3150"/>
              </a:lnSpc>
              <a:buFont typeface="Arial"/>
              <a:buChar char="•"/>
            </a:pPr>
            <a:r>
              <a:rPr lang="en-US" sz="2250">
                <a:solidFill>
                  <a:srgbClr val="FFFFFF"/>
                </a:solidFill>
                <a:latin typeface="Canva Sans"/>
                <a:ea typeface="Canva Sans"/>
                <a:cs typeface="Canva Sans"/>
                <a:sym typeface="Canva Sans"/>
              </a:rPr>
              <a:t>Configuration Choice</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Adopted a Plus (+) type configuration for the hexacopter because it has better control on movement of drone at slower speeds.</a:t>
            </a:r>
          </a:p>
          <a:p>
            <a:pPr algn="l" marL="485846" indent="-242923" lvl="1">
              <a:lnSpc>
                <a:spcPts val="3150"/>
              </a:lnSpc>
              <a:buFont typeface="Arial"/>
              <a:buChar char="•"/>
            </a:pPr>
            <a:r>
              <a:rPr lang="en-US" sz="2250">
                <a:solidFill>
                  <a:srgbClr val="FFFFFF"/>
                </a:solidFill>
                <a:latin typeface="Canva Sans"/>
                <a:ea typeface="Canva Sans"/>
                <a:cs typeface="Canva Sans"/>
                <a:sym typeface="Canva Sans"/>
              </a:rPr>
              <a:t>Performance Considerations</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Plus type has slightly higher aerodynamic drag.</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Drag increase is acceptable due to our low-speed application.</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Gains in stability and easier control outweigh the minor drag penalty.</a:t>
            </a:r>
          </a:p>
          <a:p>
            <a:pPr algn="l">
              <a:lnSpc>
                <a:spcPts val="3150"/>
              </a:lnSpc>
              <a:spcBef>
                <a:spcPct val="0"/>
              </a:spcBef>
            </a:pPr>
          </a:p>
        </p:txBody>
      </p:sp>
      <p:sp>
        <p:nvSpPr>
          <p:cNvPr name="TextBox 28" id="28"/>
          <p:cNvSpPr txBox="true"/>
          <p:nvPr/>
        </p:nvSpPr>
        <p:spPr>
          <a:xfrm rot="0">
            <a:off x="2374602" y="1684050"/>
            <a:ext cx="2980096" cy="764497"/>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FRAME</a:t>
            </a:r>
          </a:p>
        </p:txBody>
      </p:sp>
      <p:sp>
        <p:nvSpPr>
          <p:cNvPr name="TextBox 29" id="29"/>
          <p:cNvSpPr txBox="true"/>
          <p:nvPr/>
        </p:nvSpPr>
        <p:spPr>
          <a:xfrm rot="0">
            <a:off x="1028700" y="1717240"/>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01</a:t>
            </a:r>
          </a:p>
        </p:txBody>
      </p:sp>
      <p:sp>
        <p:nvSpPr>
          <p:cNvPr name="TextBox 30" id="30"/>
          <p:cNvSpPr txBox="true"/>
          <p:nvPr/>
        </p:nvSpPr>
        <p:spPr>
          <a:xfrm rot="0">
            <a:off x="13005212" y="3363930"/>
            <a:ext cx="296251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F450 Frame</a:t>
            </a:r>
          </a:p>
        </p:txBody>
      </p:sp>
      <p:sp>
        <p:nvSpPr>
          <p:cNvPr name="TextBox 31" id="31"/>
          <p:cNvSpPr txBox="true"/>
          <p:nvPr/>
        </p:nvSpPr>
        <p:spPr>
          <a:xfrm rot="0">
            <a:off x="13129393" y="6716444"/>
            <a:ext cx="264164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Our Design Inspiration</a:t>
            </a:r>
          </a:p>
        </p:txBody>
      </p:sp>
      <p:sp>
        <p:nvSpPr>
          <p:cNvPr name="TextBox 32" id="32"/>
          <p:cNvSpPr txBox="true"/>
          <p:nvPr/>
        </p:nvSpPr>
        <p:spPr>
          <a:xfrm rot="0">
            <a:off x="12643549" y="9351093"/>
            <a:ext cx="3802880"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Canva Sans Bold"/>
                <a:ea typeface="Canva Sans Bold"/>
                <a:cs typeface="Canva Sans Bold"/>
                <a:sym typeface="Canva Sans Bold"/>
              </a:rPr>
              <a:t>Final Design of Our Prototype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394301" y="2249954"/>
            <a:ext cx="5011532" cy="874878"/>
            <a:chOff x="0" y="0"/>
            <a:chExt cx="3556250" cy="620826"/>
          </a:xfrm>
        </p:grpSpPr>
        <p:sp>
          <p:nvSpPr>
            <p:cNvPr name="Freeform 4" id="4"/>
            <p:cNvSpPr/>
            <p:nvPr/>
          </p:nvSpPr>
          <p:spPr>
            <a:xfrm flipH="false" flipV="false" rot="0">
              <a:off x="0" y="0"/>
              <a:ext cx="3556250" cy="620826"/>
            </a:xfrm>
            <a:custGeom>
              <a:avLst/>
              <a:gdLst/>
              <a:ahLst/>
              <a:cxnLst/>
              <a:rect r="r" b="b" t="t" l="l"/>
              <a:pathLst>
                <a:path h="620826" w="3556250">
                  <a:moveTo>
                    <a:pt x="203200" y="0"/>
                  </a:moveTo>
                  <a:lnTo>
                    <a:pt x="3556250" y="0"/>
                  </a:lnTo>
                  <a:lnTo>
                    <a:pt x="3353050" y="620826"/>
                  </a:lnTo>
                  <a:lnTo>
                    <a:pt x="0" y="620826"/>
                  </a:lnTo>
                  <a:lnTo>
                    <a:pt x="203200" y="0"/>
                  </a:lnTo>
                  <a:close/>
                </a:path>
              </a:pathLst>
            </a:custGeom>
            <a:solidFill>
              <a:srgbClr val="000000">
                <a:alpha val="0"/>
              </a:srgbClr>
            </a:solidFill>
            <a:ln w="9525" cap="sq">
              <a:solidFill>
                <a:srgbClr val="FFFFFF"/>
              </a:solidFill>
              <a:prstDash val="solid"/>
              <a:miter/>
            </a:ln>
          </p:spPr>
        </p:sp>
        <p:sp>
          <p:nvSpPr>
            <p:cNvPr name="TextBox 5" id="5"/>
            <p:cNvSpPr txBox="true"/>
            <p:nvPr/>
          </p:nvSpPr>
          <p:spPr>
            <a:xfrm>
              <a:off x="101600" y="-38100"/>
              <a:ext cx="3353050" cy="65892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78899" y="2249954"/>
            <a:ext cx="1415402" cy="874878"/>
            <a:chOff x="0" y="0"/>
            <a:chExt cx="755417" cy="466933"/>
          </a:xfrm>
        </p:grpSpPr>
        <p:sp>
          <p:nvSpPr>
            <p:cNvPr name="Freeform 7" id="7"/>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8" id="8"/>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9" id="9"/>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0" id="10"/>
          <p:cNvGrpSpPr/>
          <p:nvPr/>
        </p:nvGrpSpPr>
        <p:grpSpPr>
          <a:xfrm rot="0">
            <a:off x="867828" y="867009"/>
            <a:ext cx="732496" cy="323382"/>
            <a:chOff x="0" y="0"/>
            <a:chExt cx="976661" cy="431176"/>
          </a:xfrm>
        </p:grpSpPr>
        <p:grpSp>
          <p:nvGrpSpPr>
            <p:cNvPr name="Group 11" id="11"/>
            <p:cNvGrpSpPr/>
            <p:nvPr/>
          </p:nvGrpSpPr>
          <p:grpSpPr>
            <a:xfrm rot="0">
              <a:off x="0" y="0"/>
              <a:ext cx="375278" cy="431176"/>
              <a:chOff x="0" y="0"/>
              <a:chExt cx="406400" cy="466933"/>
            </a:xfrm>
          </p:grpSpPr>
          <p:sp>
            <p:nvSpPr>
              <p:cNvPr name="Freeform 12" id="12"/>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3" id="13"/>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00691" y="0"/>
              <a:ext cx="375278" cy="431176"/>
              <a:chOff x="0" y="0"/>
              <a:chExt cx="406400" cy="466933"/>
            </a:xfrm>
          </p:grpSpPr>
          <p:sp>
            <p:nvSpPr>
              <p:cNvPr name="Freeform 15" id="15"/>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6" id="16"/>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01383" y="0"/>
              <a:ext cx="375278" cy="431176"/>
              <a:chOff x="0" y="0"/>
              <a:chExt cx="406400" cy="466933"/>
            </a:xfrm>
          </p:grpSpPr>
          <p:sp>
            <p:nvSpPr>
              <p:cNvPr name="Freeform 18" id="18"/>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9" id="19"/>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0" id="20"/>
          <p:cNvSpPr/>
          <p:nvPr/>
        </p:nvSpPr>
        <p:spPr>
          <a:xfrm>
            <a:off x="1600324" y="1015896"/>
            <a:ext cx="2782519" cy="0"/>
          </a:xfrm>
          <a:prstGeom prst="line">
            <a:avLst/>
          </a:prstGeom>
          <a:ln cap="flat" w="9525">
            <a:solidFill>
              <a:srgbClr val="FFFFFF"/>
            </a:solidFill>
            <a:prstDash val="solid"/>
            <a:headEnd type="none" len="sm" w="sm"/>
            <a:tailEnd type="none" len="sm" w="sm"/>
          </a:ln>
        </p:spPr>
      </p:sp>
      <p:sp>
        <p:nvSpPr>
          <p:cNvPr name="Freeform 21" id="21"/>
          <p:cNvSpPr/>
          <p:nvPr/>
        </p:nvSpPr>
        <p:spPr>
          <a:xfrm flipH="false" flipV="false" rot="0">
            <a:off x="11173969" y="0"/>
            <a:ext cx="7114031" cy="9770663"/>
          </a:xfrm>
          <a:custGeom>
            <a:avLst/>
            <a:gdLst/>
            <a:ahLst/>
            <a:cxnLst/>
            <a:rect r="r" b="b" t="t" l="l"/>
            <a:pathLst>
              <a:path h="9770663" w="7114031">
                <a:moveTo>
                  <a:pt x="0" y="0"/>
                </a:moveTo>
                <a:lnTo>
                  <a:pt x="7114031" y="0"/>
                </a:lnTo>
                <a:lnTo>
                  <a:pt x="7114031" y="9770663"/>
                </a:lnTo>
                <a:lnTo>
                  <a:pt x="0" y="9770663"/>
                </a:lnTo>
                <a:lnTo>
                  <a:pt x="0" y="0"/>
                </a:lnTo>
                <a:close/>
              </a:path>
            </a:pathLst>
          </a:custGeom>
          <a:blipFill>
            <a:blip r:embed="rId3"/>
            <a:stretch>
              <a:fillRect l="-29539" t="-7392" r="-25214" b="-5284"/>
            </a:stretch>
          </a:blipFill>
          <a:ln w="38100" cap="rnd">
            <a:solidFill>
              <a:srgbClr val="000000"/>
            </a:solidFill>
            <a:prstDash val="solid"/>
            <a:round/>
          </a:ln>
        </p:spPr>
      </p:sp>
      <p:sp>
        <p:nvSpPr>
          <p:cNvPr name="TextBox 22" id="22"/>
          <p:cNvSpPr txBox="true"/>
          <p:nvPr/>
        </p:nvSpPr>
        <p:spPr>
          <a:xfrm rot="0">
            <a:off x="2743312" y="2247973"/>
            <a:ext cx="5682011" cy="841209"/>
          </a:xfrm>
          <a:prstGeom prst="rect">
            <a:avLst/>
          </a:prstGeom>
        </p:spPr>
        <p:txBody>
          <a:bodyPr anchor="t" rtlCol="false" tIns="0" lIns="0" bIns="0" rIns="0">
            <a:spAutoFit/>
          </a:bodyPr>
          <a:lstStyle/>
          <a:p>
            <a:pPr algn="l">
              <a:lnSpc>
                <a:spcPts val="6777"/>
              </a:lnSpc>
              <a:spcBef>
                <a:spcPct val="0"/>
              </a:spcBef>
            </a:pPr>
            <a:r>
              <a:rPr lang="en-US" sz="4841">
                <a:solidFill>
                  <a:srgbClr val="FFFFFF"/>
                </a:solidFill>
                <a:latin typeface="Squada One"/>
                <a:ea typeface="Squada One"/>
                <a:cs typeface="Squada One"/>
                <a:sym typeface="Squada One"/>
              </a:rPr>
              <a:t>FLIGHT CONTROLLER</a:t>
            </a:r>
          </a:p>
        </p:txBody>
      </p:sp>
      <p:sp>
        <p:nvSpPr>
          <p:cNvPr name="TextBox 23" id="23"/>
          <p:cNvSpPr txBox="true"/>
          <p:nvPr/>
        </p:nvSpPr>
        <p:spPr>
          <a:xfrm rot="0">
            <a:off x="12279129" y="6091797"/>
            <a:ext cx="793977" cy="764446"/>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4" id="24"/>
          <p:cNvSpPr txBox="true"/>
          <p:nvPr/>
        </p:nvSpPr>
        <p:spPr>
          <a:xfrm rot="0">
            <a:off x="1339412" y="2257498"/>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02</a:t>
            </a:r>
          </a:p>
        </p:txBody>
      </p:sp>
      <p:sp>
        <p:nvSpPr>
          <p:cNvPr name="TextBox 25" id="25"/>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6" id="26"/>
          <p:cNvSpPr txBox="true"/>
          <p:nvPr/>
        </p:nvSpPr>
        <p:spPr>
          <a:xfrm rot="0">
            <a:off x="867828" y="3077208"/>
            <a:ext cx="10306141" cy="6130164"/>
          </a:xfrm>
          <a:prstGeom prst="rect">
            <a:avLst/>
          </a:prstGeom>
        </p:spPr>
        <p:txBody>
          <a:bodyPr anchor="t" rtlCol="false" tIns="0" lIns="0" bIns="0" rIns="0">
            <a:spAutoFit/>
          </a:bodyPr>
          <a:lstStyle/>
          <a:p>
            <a:pPr algn="l">
              <a:lnSpc>
                <a:spcPts val="2819"/>
              </a:lnSpc>
              <a:spcBef>
                <a:spcPct val="0"/>
              </a:spcBef>
            </a:pP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Built-In Sensors: </a:t>
            </a:r>
            <a:r>
              <a:rPr lang="en-US" b="true" sz="2225">
                <a:solidFill>
                  <a:srgbClr val="FFFFFF"/>
                </a:solidFill>
                <a:latin typeface="Canva Sans Bold"/>
                <a:ea typeface="Canva Sans Bold"/>
                <a:cs typeface="Canva Sans Bold"/>
                <a:sym typeface="Canva Sans Bold"/>
              </a:rPr>
              <a:t>6-axis IMU</a:t>
            </a:r>
            <a:r>
              <a:rPr lang="en-US" sz="2225">
                <a:solidFill>
                  <a:srgbClr val="FFFFFF"/>
                </a:solidFill>
                <a:latin typeface="Canva Sans"/>
                <a:ea typeface="Canva Sans"/>
                <a:cs typeface="Canva Sans"/>
                <a:sym typeface="Canva Sans"/>
              </a:rPr>
              <a:t> (3 Axis </a:t>
            </a:r>
            <a:r>
              <a:rPr lang="en-US" b="true" sz="2225">
                <a:solidFill>
                  <a:srgbClr val="FFFFFF"/>
                </a:solidFill>
                <a:latin typeface="Canva Sans Bold"/>
                <a:ea typeface="Canva Sans Bold"/>
                <a:cs typeface="Canva Sans Bold"/>
                <a:sym typeface="Canva Sans Bold"/>
              </a:rPr>
              <a:t>Accelerometer</a:t>
            </a:r>
            <a:r>
              <a:rPr lang="en-US" sz="2225">
                <a:solidFill>
                  <a:srgbClr val="FFFFFF"/>
                </a:solidFill>
                <a:latin typeface="Canva Sans"/>
                <a:ea typeface="Canva Sans"/>
                <a:cs typeface="Canva Sans"/>
                <a:sym typeface="Canva Sans"/>
              </a:rPr>
              <a:t> + 3 Axis </a:t>
            </a:r>
            <a:r>
              <a:rPr lang="en-US" b="true" sz="2225">
                <a:solidFill>
                  <a:srgbClr val="FFFFFF"/>
                </a:solidFill>
                <a:latin typeface="Canva Sans Bold"/>
                <a:ea typeface="Canva Sans Bold"/>
                <a:cs typeface="Canva Sans Bold"/>
                <a:sym typeface="Canva Sans Bold"/>
              </a:rPr>
              <a:t>Gyroscope</a:t>
            </a:r>
            <a:r>
              <a:rPr lang="en-US" sz="2225">
                <a:solidFill>
                  <a:srgbClr val="FFFFFF"/>
                </a:solidFill>
                <a:latin typeface="Canva Sans"/>
                <a:ea typeface="Canva Sans"/>
                <a:cs typeface="Canva Sans"/>
                <a:sym typeface="Canva Sans"/>
              </a:rPr>
              <a:t>), </a:t>
            </a:r>
            <a:r>
              <a:rPr lang="en-US" b="true" sz="2225">
                <a:solidFill>
                  <a:srgbClr val="FFFFFF"/>
                </a:solidFill>
                <a:latin typeface="Canva Sans Bold"/>
                <a:ea typeface="Canva Sans Bold"/>
                <a:cs typeface="Canva Sans Bold"/>
                <a:sym typeface="Canva Sans Bold"/>
              </a:rPr>
              <a:t>Barometer</a:t>
            </a:r>
            <a:r>
              <a:rPr lang="en-US" sz="2225">
                <a:solidFill>
                  <a:srgbClr val="FFFFFF"/>
                </a:solidFill>
                <a:latin typeface="Canva Sans"/>
                <a:ea typeface="Canva Sans"/>
                <a:cs typeface="Canva Sans"/>
                <a:sym typeface="Canva Sans"/>
              </a:rPr>
              <a:t> and </a:t>
            </a:r>
            <a:r>
              <a:rPr lang="en-US" b="true" sz="2225">
                <a:solidFill>
                  <a:srgbClr val="FFFFFF"/>
                </a:solidFill>
                <a:latin typeface="Canva Sans Bold"/>
                <a:ea typeface="Canva Sans Bold"/>
                <a:cs typeface="Canva Sans Bold"/>
                <a:sym typeface="Canva Sans Bold"/>
              </a:rPr>
              <a:t>Magnetometer</a:t>
            </a:r>
            <a:r>
              <a:rPr lang="en-US" sz="2225">
                <a:solidFill>
                  <a:srgbClr val="FFFFFF"/>
                </a:solidFill>
                <a:latin typeface="Canva Sans"/>
                <a:ea typeface="Canva Sans"/>
                <a:cs typeface="Canva Sans"/>
                <a:sym typeface="Canva Sans"/>
              </a:rPr>
              <a:t> keep your hexacopter level and aware of altitude and heading.</a:t>
            </a: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Auto-tune, in-flight parameter adjustment(PID Tuning), mission scripting.</a:t>
            </a: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Hexacopter-Ready I/O: Up to 8 motor outputs plus ports for </a:t>
            </a:r>
            <a:r>
              <a:rPr lang="en-US" b="true" sz="2225">
                <a:solidFill>
                  <a:srgbClr val="FFFFFF"/>
                </a:solidFill>
                <a:latin typeface="Canva Sans Bold"/>
                <a:ea typeface="Canva Sans Bold"/>
                <a:cs typeface="Canva Sans Bold"/>
                <a:sym typeface="Canva Sans Bold"/>
              </a:rPr>
              <a:t>GPS</a:t>
            </a:r>
            <a:r>
              <a:rPr lang="en-US" sz="2225">
                <a:solidFill>
                  <a:srgbClr val="FFFFFF"/>
                </a:solidFill>
                <a:latin typeface="Canva Sans"/>
                <a:ea typeface="Canva Sans"/>
                <a:cs typeface="Canva Sans"/>
                <a:sym typeface="Canva Sans"/>
              </a:rPr>
              <a:t>, </a:t>
            </a:r>
            <a:r>
              <a:rPr lang="en-US" b="true" sz="2225">
                <a:solidFill>
                  <a:srgbClr val="FFFFFF"/>
                </a:solidFill>
                <a:latin typeface="Canva Sans Bold"/>
                <a:ea typeface="Canva Sans Bold"/>
                <a:cs typeface="Canva Sans Bold"/>
                <a:sym typeface="Canva Sans Bold"/>
              </a:rPr>
              <a:t>Telemetry radios</a:t>
            </a:r>
            <a:r>
              <a:rPr lang="en-US" sz="2225">
                <a:solidFill>
                  <a:srgbClr val="FFFFFF"/>
                </a:solidFill>
                <a:latin typeface="Canva Sans"/>
                <a:ea typeface="Canva Sans"/>
                <a:cs typeface="Canva Sans"/>
                <a:sym typeface="Canva Sans"/>
              </a:rPr>
              <a:t>, </a:t>
            </a:r>
            <a:r>
              <a:rPr lang="en-US" b="true" sz="2225">
                <a:solidFill>
                  <a:srgbClr val="FFFFFF"/>
                </a:solidFill>
                <a:latin typeface="Canva Sans Bold"/>
                <a:ea typeface="Canva Sans Bold"/>
                <a:cs typeface="Canva Sans Bold"/>
                <a:sym typeface="Canva Sans Bold"/>
              </a:rPr>
              <a:t>RC receiver</a:t>
            </a:r>
            <a:r>
              <a:rPr lang="en-US" sz="2225">
                <a:solidFill>
                  <a:srgbClr val="FFFFFF"/>
                </a:solidFill>
                <a:latin typeface="Canva Sans"/>
                <a:ea typeface="Canva Sans"/>
                <a:cs typeface="Canva Sans"/>
                <a:sym typeface="Canva Sans"/>
              </a:rPr>
              <a:t> and additional sensors—all on one board.</a:t>
            </a: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Smart Failsafes: Auto Return-to-Launch, auto-land on low battery or signal loss, and real-time power monitoring to protect your drone.</a:t>
            </a: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Seamless integration with Mission Planner(PC), QGroundControl(Mobile), MAVProxy software, for Sensor Calibration and Tuning.</a:t>
            </a:r>
          </a:p>
          <a:p>
            <a:pPr algn="l" marL="480498" indent="-240249" lvl="1">
              <a:lnSpc>
                <a:spcPts val="3115"/>
              </a:lnSpc>
              <a:spcBef>
                <a:spcPct val="0"/>
              </a:spcBef>
              <a:buFont typeface="Arial"/>
              <a:buChar char="•"/>
            </a:pPr>
            <a:r>
              <a:rPr lang="en-US" sz="2225">
                <a:solidFill>
                  <a:srgbClr val="FFFFFF"/>
                </a:solidFill>
                <a:latin typeface="Canva Sans"/>
                <a:ea typeface="Canva Sans"/>
                <a:cs typeface="Canva Sans"/>
                <a:sym typeface="Canva Sans"/>
              </a:rPr>
              <a:t>It also enables us to do Autonomous flights with some sensor integration and software settings.</a:t>
            </a:r>
          </a:p>
          <a:p>
            <a:pPr algn="l">
              <a:lnSpc>
                <a:spcPts val="2819"/>
              </a:lnSpc>
              <a:spcBef>
                <a:spcPct val="0"/>
              </a:spcBef>
            </a:pPr>
          </a:p>
          <a:p>
            <a:pPr algn="l">
              <a:lnSpc>
                <a:spcPts val="2819"/>
              </a:lnSpc>
              <a:spcBef>
                <a:spcPct val="0"/>
              </a:spcBef>
            </a:pPr>
          </a:p>
        </p:txBody>
      </p:sp>
      <p:sp>
        <p:nvSpPr>
          <p:cNvPr name="TextBox 27" id="27"/>
          <p:cNvSpPr txBox="true"/>
          <p:nvPr/>
        </p:nvSpPr>
        <p:spPr>
          <a:xfrm rot="0">
            <a:off x="12590836" y="9732563"/>
            <a:ext cx="428029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ea typeface="Canva Sans"/>
                <a:cs typeface="Canva Sans"/>
                <a:sym typeface="Canva Sans"/>
              </a:rPr>
              <a:t>Image Source: https://encr.pw/fQeDP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92709" y="3242913"/>
            <a:ext cx="8478602" cy="658011"/>
            <a:chOff x="0" y="0"/>
            <a:chExt cx="6016530" cy="466933"/>
          </a:xfrm>
        </p:grpSpPr>
        <p:sp>
          <p:nvSpPr>
            <p:cNvPr name="Freeform 6" id="6"/>
            <p:cNvSpPr/>
            <p:nvPr/>
          </p:nvSpPr>
          <p:spPr>
            <a:xfrm flipH="false" flipV="false" rot="0">
              <a:off x="0" y="0"/>
              <a:ext cx="6016530" cy="466933"/>
            </a:xfrm>
            <a:custGeom>
              <a:avLst/>
              <a:gdLst/>
              <a:ahLst/>
              <a:cxnLst/>
              <a:rect r="r" b="b" t="t" l="l"/>
              <a:pathLst>
                <a:path h="466933" w="6016530">
                  <a:moveTo>
                    <a:pt x="203200" y="0"/>
                  </a:moveTo>
                  <a:lnTo>
                    <a:pt x="6016530" y="0"/>
                  </a:lnTo>
                  <a:lnTo>
                    <a:pt x="581333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581333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4076" y="3128839"/>
            <a:ext cx="1415402" cy="874878"/>
            <a:chOff x="0" y="0"/>
            <a:chExt cx="755417" cy="466933"/>
          </a:xfrm>
        </p:grpSpPr>
        <p:sp>
          <p:nvSpPr>
            <p:cNvPr name="Freeform 9" id="9"/>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12561778" y="3566278"/>
            <a:ext cx="5391563" cy="3850366"/>
          </a:xfrm>
          <a:custGeom>
            <a:avLst/>
            <a:gdLst/>
            <a:ahLst/>
            <a:cxnLst/>
            <a:rect r="r" b="b" t="t" l="l"/>
            <a:pathLst>
              <a:path h="3850366" w="5391563">
                <a:moveTo>
                  <a:pt x="0" y="0"/>
                </a:moveTo>
                <a:lnTo>
                  <a:pt x="5391563" y="0"/>
                </a:lnTo>
                <a:lnTo>
                  <a:pt x="5391563" y="3850366"/>
                </a:lnTo>
                <a:lnTo>
                  <a:pt x="0" y="3850366"/>
                </a:lnTo>
                <a:lnTo>
                  <a:pt x="0" y="0"/>
                </a:lnTo>
                <a:close/>
              </a:path>
            </a:pathLst>
          </a:custGeom>
          <a:blipFill>
            <a:blip r:embed="rId5"/>
            <a:stretch>
              <a:fillRect l="-2239" t="0" r="0" b="0"/>
            </a:stretch>
          </a:blipFill>
        </p:spPr>
      </p:sp>
      <p:sp>
        <p:nvSpPr>
          <p:cNvPr name="TextBox 24" id="24"/>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5" id="25"/>
          <p:cNvSpPr txBox="true"/>
          <p:nvPr/>
        </p:nvSpPr>
        <p:spPr>
          <a:xfrm rot="0">
            <a:off x="1009650" y="3090739"/>
            <a:ext cx="10855065" cy="380992"/>
          </a:xfrm>
          <a:prstGeom prst="rect">
            <a:avLst/>
          </a:prstGeom>
        </p:spPr>
        <p:txBody>
          <a:bodyPr anchor="t" rtlCol="false" tIns="0" lIns="0" bIns="0" rIns="0">
            <a:spAutoFit/>
          </a:bodyPr>
          <a:lstStyle/>
          <a:p>
            <a:pPr algn="l">
              <a:lnSpc>
                <a:spcPts val="3150"/>
              </a:lnSpc>
              <a:spcBef>
                <a:spcPct val="0"/>
              </a:spcBef>
            </a:pPr>
          </a:p>
        </p:txBody>
      </p:sp>
      <p:sp>
        <p:nvSpPr>
          <p:cNvPr name="TextBox 26" id="26"/>
          <p:cNvSpPr txBox="true"/>
          <p:nvPr/>
        </p:nvSpPr>
        <p:spPr>
          <a:xfrm rot="0">
            <a:off x="2892795" y="3136383"/>
            <a:ext cx="8078516"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ELECTRONIC SPEED CONTROLLERS (ESCS) </a:t>
            </a:r>
          </a:p>
        </p:txBody>
      </p:sp>
      <p:sp>
        <p:nvSpPr>
          <p:cNvPr name="TextBox 27" id="27"/>
          <p:cNvSpPr txBox="true"/>
          <p:nvPr/>
        </p:nvSpPr>
        <p:spPr>
          <a:xfrm rot="0">
            <a:off x="1544788" y="3136383"/>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8" id="28"/>
          <p:cNvSpPr txBox="true"/>
          <p:nvPr/>
        </p:nvSpPr>
        <p:spPr>
          <a:xfrm rot="0">
            <a:off x="1554313" y="4551394"/>
            <a:ext cx="10855065" cy="2656840"/>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FFFFFF"/>
                </a:solidFill>
                <a:latin typeface="Canva Sans"/>
                <a:ea typeface="Canva Sans"/>
                <a:cs typeface="Canva Sans"/>
                <a:sym typeface="Canva Sans"/>
              </a:rPr>
              <a:t>Working of ESC</a:t>
            </a:r>
          </a:p>
          <a:p>
            <a:pPr algn="just" marL="820419" indent="-273473" lvl="2">
              <a:lnSpc>
                <a:spcPts val="2659"/>
              </a:lnSpc>
              <a:buFont typeface="Arial"/>
              <a:buChar char="⚬"/>
            </a:pPr>
            <a:r>
              <a:rPr lang="en-US" sz="1899">
                <a:solidFill>
                  <a:srgbClr val="FFFFFF"/>
                </a:solidFill>
                <a:latin typeface="Canva Sans"/>
                <a:ea typeface="Canva Sans"/>
                <a:cs typeface="Canva Sans"/>
                <a:sym typeface="Canva Sans"/>
              </a:rPr>
              <a:t>Control the speed and direction of the motor by supplying power to them.</a:t>
            </a:r>
          </a:p>
          <a:p>
            <a:pPr algn="just" marL="410209" indent="-205105" lvl="1">
              <a:lnSpc>
                <a:spcPts val="2659"/>
              </a:lnSpc>
              <a:buFont typeface="Arial"/>
              <a:buChar char="•"/>
            </a:pPr>
            <a:r>
              <a:rPr lang="en-US" sz="1899">
                <a:solidFill>
                  <a:srgbClr val="FFFFFF"/>
                </a:solidFill>
                <a:latin typeface="Canva Sans"/>
                <a:ea typeface="Canva Sans"/>
                <a:cs typeface="Canva Sans"/>
                <a:sym typeface="Canva Sans"/>
              </a:rPr>
              <a:t>Specification of chosen Hobbywing XRotor 40A 2-6s ESC :</a:t>
            </a:r>
          </a:p>
          <a:p>
            <a:pPr algn="just" marL="820419" indent="-273473" lvl="2">
              <a:lnSpc>
                <a:spcPts val="2659"/>
              </a:lnSpc>
              <a:buFont typeface="Arial"/>
              <a:buChar char="⚬"/>
            </a:pPr>
            <a:r>
              <a:rPr lang="en-US" sz="1899">
                <a:solidFill>
                  <a:srgbClr val="FFFFFF"/>
                </a:solidFill>
                <a:latin typeface="Canva Sans"/>
                <a:ea typeface="Canva Sans"/>
                <a:cs typeface="Canva Sans"/>
                <a:sym typeface="Canva Sans"/>
              </a:rPr>
              <a:t>Provides a continuo</a:t>
            </a:r>
            <a:r>
              <a:rPr lang="en-US" sz="1899">
                <a:solidFill>
                  <a:srgbClr val="FFFFFF"/>
                </a:solidFill>
                <a:latin typeface="Canva Sans"/>
                <a:ea typeface="Canva Sans"/>
                <a:cs typeface="Canva Sans"/>
                <a:sym typeface="Canva Sans"/>
              </a:rPr>
              <a:t>u</a:t>
            </a:r>
            <a:r>
              <a:rPr lang="en-US" sz="1899">
                <a:solidFill>
                  <a:srgbClr val="FFFFFF"/>
                </a:solidFill>
                <a:latin typeface="Canva Sans"/>
                <a:ea typeface="Canva Sans"/>
                <a:cs typeface="Canva Sans"/>
                <a:sym typeface="Canva Sans"/>
              </a:rPr>
              <a:t>s current of 40 A with a peak current</a:t>
            </a:r>
            <a:r>
              <a:rPr lang="en-US" sz="1899">
                <a:solidFill>
                  <a:srgbClr val="FFFFFF"/>
                </a:solidFill>
                <a:latin typeface="Canva Sans"/>
                <a:ea typeface="Canva Sans"/>
                <a:cs typeface="Canva Sans"/>
                <a:sym typeface="Canva Sans"/>
              </a:rPr>
              <a:t> of</a:t>
            </a:r>
            <a:r>
              <a:rPr lang="en-US" sz="1899">
                <a:solidFill>
                  <a:srgbClr val="FFFFFF"/>
                </a:solidFill>
                <a:latin typeface="Canva Sans"/>
                <a:ea typeface="Canva Sans"/>
                <a:cs typeface="Canva Sans"/>
                <a:sym typeface="Canva Sans"/>
              </a:rPr>
              <a:t> 60 A.</a:t>
            </a:r>
          </a:p>
          <a:p>
            <a:pPr algn="just" marL="820419" indent="-273473" lvl="2">
              <a:lnSpc>
                <a:spcPts val="2659"/>
              </a:lnSpc>
              <a:buFont typeface="Arial"/>
              <a:buChar char="⚬"/>
            </a:pPr>
            <a:r>
              <a:rPr lang="en-US" sz="1899">
                <a:solidFill>
                  <a:srgbClr val="FFFFFF"/>
                </a:solidFill>
                <a:latin typeface="Canva Sans"/>
                <a:ea typeface="Canva Sans"/>
                <a:cs typeface="Canva Sans"/>
                <a:sym typeface="Canva Sans"/>
              </a:rPr>
              <a:t>It has a throttle signal frequency up to 621Hz.</a:t>
            </a:r>
          </a:p>
          <a:p>
            <a:pPr algn="just" marL="410209" indent="-205105" lvl="1">
              <a:lnSpc>
                <a:spcPts val="2659"/>
              </a:lnSpc>
              <a:buFont typeface="Arial"/>
              <a:buChar char="•"/>
            </a:pPr>
            <a:r>
              <a:rPr lang="en-US" sz="1899">
                <a:solidFill>
                  <a:srgbClr val="FFFFFF"/>
                </a:solidFill>
                <a:latin typeface="Canva Sans"/>
                <a:ea typeface="Canva Sans"/>
                <a:cs typeface="Canva Sans"/>
                <a:sym typeface="Canva Sans"/>
              </a:rPr>
              <a:t>This ESC supports 2s to 6s batteries.</a:t>
            </a:r>
          </a:p>
          <a:p>
            <a:pPr algn="just" marL="410209" indent="-205105" lvl="1">
              <a:lnSpc>
                <a:spcPts val="2659"/>
              </a:lnSpc>
              <a:buFont typeface="Arial"/>
              <a:buChar char="•"/>
            </a:pPr>
            <a:r>
              <a:rPr lang="en-US" sz="1899">
                <a:solidFill>
                  <a:srgbClr val="FFFFFF"/>
                </a:solidFill>
                <a:latin typeface="Canva Sans"/>
                <a:ea typeface="Canva Sans"/>
                <a:cs typeface="Canva Sans"/>
                <a:sym typeface="Canva Sans"/>
              </a:rPr>
              <a:t> smooth throttle response, protection circuits and is very efficient.</a:t>
            </a:r>
          </a:p>
          <a:p>
            <a:pPr algn="just" marL="410209" indent="-205105" lvl="1">
              <a:lnSpc>
                <a:spcPts val="2659"/>
              </a:lnSpc>
              <a:buFont typeface="Arial"/>
              <a:buChar char="•"/>
            </a:pPr>
            <a:r>
              <a:rPr lang="en-US" sz="1899">
                <a:solidFill>
                  <a:srgbClr val="FFFFFF"/>
                </a:solidFill>
                <a:latin typeface="Canva Sans"/>
                <a:ea typeface="Canva Sans"/>
                <a:cs typeface="Canva Sans"/>
                <a:sym typeface="Canva Sans"/>
              </a:rPr>
              <a:t>it’s PWM(Pulse Width Modulation) signal give finer resolution control for flight controllers </a:t>
            </a:r>
          </a:p>
        </p:txBody>
      </p:sp>
      <p:sp>
        <p:nvSpPr>
          <p:cNvPr name="TextBox 29" id="29"/>
          <p:cNvSpPr txBox="true"/>
          <p:nvPr/>
        </p:nvSpPr>
        <p:spPr>
          <a:xfrm rot="0">
            <a:off x="12561778" y="7506005"/>
            <a:ext cx="5453368" cy="1088071"/>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Canva Sans"/>
                <a:ea typeface="Canva Sans"/>
                <a:cs typeface="Canva Sans"/>
                <a:sym typeface="Canva Sans"/>
              </a:rPr>
              <a:t>https://robokits.co.in/multirotor-spare-parts/brushless-motor-propeller-esc/esc/hobbywing-xrotor-40a-2-6s-esc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92709" y="3242913"/>
            <a:ext cx="2316648" cy="658011"/>
            <a:chOff x="0" y="0"/>
            <a:chExt cx="1643925" cy="466933"/>
          </a:xfrm>
        </p:grpSpPr>
        <p:sp>
          <p:nvSpPr>
            <p:cNvPr name="Freeform 6" id="6"/>
            <p:cNvSpPr/>
            <p:nvPr/>
          </p:nvSpPr>
          <p:spPr>
            <a:xfrm flipH="false" flipV="false" rot="0">
              <a:off x="0" y="0"/>
              <a:ext cx="1643924" cy="466933"/>
            </a:xfrm>
            <a:custGeom>
              <a:avLst/>
              <a:gdLst/>
              <a:ahLst/>
              <a:cxnLst/>
              <a:rect r="r" b="b" t="t" l="l"/>
              <a:pathLst>
                <a:path h="466933" w="1643924">
                  <a:moveTo>
                    <a:pt x="203200" y="0"/>
                  </a:moveTo>
                  <a:lnTo>
                    <a:pt x="1643924" y="0"/>
                  </a:lnTo>
                  <a:lnTo>
                    <a:pt x="1440725"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1440725"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4076" y="3128839"/>
            <a:ext cx="1415402" cy="874878"/>
            <a:chOff x="0" y="0"/>
            <a:chExt cx="755417" cy="466933"/>
          </a:xfrm>
        </p:grpSpPr>
        <p:sp>
          <p:nvSpPr>
            <p:cNvPr name="Freeform 9" id="9"/>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12112365" y="2846526"/>
            <a:ext cx="5817275" cy="4362956"/>
          </a:xfrm>
          <a:custGeom>
            <a:avLst/>
            <a:gdLst/>
            <a:ahLst/>
            <a:cxnLst/>
            <a:rect r="r" b="b" t="t" l="l"/>
            <a:pathLst>
              <a:path h="4362956" w="5817275">
                <a:moveTo>
                  <a:pt x="0" y="0"/>
                </a:moveTo>
                <a:lnTo>
                  <a:pt x="5817275" y="0"/>
                </a:lnTo>
                <a:lnTo>
                  <a:pt x="5817275" y="4362956"/>
                </a:lnTo>
                <a:lnTo>
                  <a:pt x="0" y="4362956"/>
                </a:lnTo>
                <a:lnTo>
                  <a:pt x="0" y="0"/>
                </a:lnTo>
                <a:close/>
              </a:path>
            </a:pathLst>
          </a:custGeom>
          <a:blipFill>
            <a:blip r:embed="rId5"/>
            <a:stretch>
              <a:fillRect l="0" t="0" r="0" b="0"/>
            </a:stretch>
          </a:blipFill>
        </p:spPr>
      </p:sp>
      <p:sp>
        <p:nvSpPr>
          <p:cNvPr name="TextBox 24" id="24"/>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5" id="25"/>
          <p:cNvSpPr txBox="true"/>
          <p:nvPr/>
        </p:nvSpPr>
        <p:spPr>
          <a:xfrm rot="0">
            <a:off x="1009650" y="3090739"/>
            <a:ext cx="10855065" cy="380992"/>
          </a:xfrm>
          <a:prstGeom prst="rect">
            <a:avLst/>
          </a:prstGeom>
        </p:spPr>
        <p:txBody>
          <a:bodyPr anchor="t" rtlCol="false" tIns="0" lIns="0" bIns="0" rIns="0">
            <a:spAutoFit/>
          </a:bodyPr>
          <a:lstStyle/>
          <a:p>
            <a:pPr algn="l">
              <a:lnSpc>
                <a:spcPts val="3150"/>
              </a:lnSpc>
              <a:spcBef>
                <a:spcPct val="0"/>
              </a:spcBef>
            </a:pPr>
          </a:p>
        </p:txBody>
      </p:sp>
      <p:sp>
        <p:nvSpPr>
          <p:cNvPr name="TextBox 26" id="26"/>
          <p:cNvSpPr txBox="true"/>
          <p:nvPr/>
        </p:nvSpPr>
        <p:spPr>
          <a:xfrm rot="0">
            <a:off x="2892795" y="3136383"/>
            <a:ext cx="1916562"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BATTERY</a:t>
            </a:r>
          </a:p>
        </p:txBody>
      </p:sp>
      <p:sp>
        <p:nvSpPr>
          <p:cNvPr name="TextBox 27" id="27"/>
          <p:cNvSpPr txBox="true"/>
          <p:nvPr/>
        </p:nvSpPr>
        <p:spPr>
          <a:xfrm rot="0">
            <a:off x="1544788" y="3136383"/>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04</a:t>
            </a:r>
          </a:p>
        </p:txBody>
      </p:sp>
      <p:sp>
        <p:nvSpPr>
          <p:cNvPr name="TextBox 28" id="28"/>
          <p:cNvSpPr txBox="true"/>
          <p:nvPr/>
        </p:nvSpPr>
        <p:spPr>
          <a:xfrm rot="0">
            <a:off x="1038225" y="4474649"/>
            <a:ext cx="11083665" cy="3742701"/>
          </a:xfrm>
          <a:prstGeom prst="rect">
            <a:avLst/>
          </a:prstGeom>
        </p:spPr>
        <p:txBody>
          <a:bodyPr anchor="t" rtlCol="false" tIns="0" lIns="0" bIns="0" rIns="0">
            <a:spAutoFit/>
          </a:bodyPr>
          <a:lstStyle/>
          <a:p>
            <a:pPr algn="just" marL="418848" indent="-209424" lvl="1">
              <a:lnSpc>
                <a:spcPts val="2716"/>
              </a:lnSpc>
              <a:buFont typeface="Arial"/>
              <a:buChar char="•"/>
            </a:pPr>
            <a:r>
              <a:rPr lang="en-US" sz="1940">
                <a:solidFill>
                  <a:srgbClr val="FFFFFF"/>
                </a:solidFill>
                <a:latin typeface="Canva Sans"/>
                <a:ea typeface="Canva Sans"/>
                <a:cs typeface="Canva Sans"/>
                <a:sym typeface="Canva Sans"/>
              </a:rPr>
              <a:t>Working of Battery:</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Provide the power necessary for extended flight durations.</a:t>
            </a:r>
          </a:p>
          <a:p>
            <a:pPr algn="just" marL="418848" indent="-209424" lvl="1">
              <a:lnSpc>
                <a:spcPts val="2716"/>
              </a:lnSpc>
              <a:buFont typeface="Arial"/>
              <a:buChar char="•"/>
            </a:pPr>
            <a:r>
              <a:rPr lang="en-US" sz="1940">
                <a:solidFill>
                  <a:srgbClr val="FFFFFF"/>
                </a:solidFill>
                <a:latin typeface="Canva Sans"/>
                <a:ea typeface="Canva Sans"/>
                <a:cs typeface="Canva Sans"/>
                <a:sym typeface="Canva Sans"/>
              </a:rPr>
              <a:t>Specification of chosen Tattu 10000mAh 6S 25C 22.2V LiPo battery :</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Provides a capacity of 10000mAh (10Ah) with 22.2 V voltage drop.</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It has a discharge rate of 25C and a max burst discharge Rate: 50C</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It weights around 1420g.</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it has a maximum continuos current of 250 Amps</a:t>
            </a:r>
          </a:p>
          <a:p>
            <a:pPr algn="just" marL="837696" indent="-279232" lvl="2">
              <a:lnSpc>
                <a:spcPts val="2716"/>
              </a:lnSpc>
              <a:buFont typeface="Arial"/>
              <a:buChar char="⚬"/>
            </a:pPr>
            <a:r>
              <a:rPr lang="en-US" sz="1940">
                <a:solidFill>
                  <a:srgbClr val="FFFFFF"/>
                </a:solidFill>
                <a:latin typeface="Canva Sans"/>
                <a:ea typeface="Canva Sans"/>
                <a:cs typeface="Canva Sans"/>
                <a:sym typeface="Canva Sans"/>
              </a:rPr>
              <a:t>Flight time is around 15 to 20 minutes.</a:t>
            </a:r>
          </a:p>
          <a:p>
            <a:pPr algn="just" marL="418848" indent="-209424" lvl="1">
              <a:lnSpc>
                <a:spcPts val="2716"/>
              </a:lnSpc>
              <a:buFont typeface="Arial"/>
              <a:buChar char="•"/>
            </a:pPr>
            <a:r>
              <a:rPr lang="en-US" sz="1940">
                <a:solidFill>
                  <a:srgbClr val="FFFFFF"/>
                </a:solidFill>
                <a:latin typeface="Canva Sans"/>
                <a:ea typeface="Canva Sans"/>
                <a:cs typeface="Canva Sans"/>
                <a:sym typeface="Canva Sans"/>
              </a:rPr>
              <a:t>This Battery is a 6</a:t>
            </a:r>
            <a:r>
              <a:rPr lang="en-US" sz="1940">
                <a:solidFill>
                  <a:srgbClr val="FFFFFF"/>
                </a:solidFill>
                <a:latin typeface="Canva Sans"/>
                <a:ea typeface="Canva Sans"/>
                <a:cs typeface="Canva Sans"/>
                <a:sym typeface="Canva Sans"/>
              </a:rPr>
              <a:t>s</a:t>
            </a:r>
            <a:r>
              <a:rPr lang="en-US" sz="1940">
                <a:solidFill>
                  <a:srgbClr val="FFFFFF"/>
                </a:solidFill>
                <a:latin typeface="Canva Sans"/>
                <a:ea typeface="Canva Sans"/>
                <a:cs typeface="Canva Sans"/>
                <a:sym typeface="Canva Sans"/>
              </a:rPr>
              <a:t> battery </a:t>
            </a:r>
            <a:r>
              <a:rPr lang="en-US" sz="1940">
                <a:solidFill>
                  <a:srgbClr val="FFFFFF"/>
                </a:solidFill>
                <a:latin typeface="Canva Sans"/>
                <a:ea typeface="Canva Sans"/>
                <a:cs typeface="Canva Sans"/>
                <a:sym typeface="Canva Sans"/>
              </a:rPr>
              <a:t>t</a:t>
            </a:r>
            <a:r>
              <a:rPr lang="en-US" sz="1940">
                <a:solidFill>
                  <a:srgbClr val="FFFFFF"/>
                </a:solidFill>
                <a:latin typeface="Canva Sans"/>
                <a:ea typeface="Canva Sans"/>
                <a:cs typeface="Canva Sans"/>
                <a:sym typeface="Canva Sans"/>
              </a:rPr>
              <a:t>h</a:t>
            </a:r>
            <a:r>
              <a:rPr lang="en-US" sz="1940">
                <a:solidFill>
                  <a:srgbClr val="FFFFFF"/>
                </a:solidFill>
                <a:latin typeface="Canva Sans"/>
                <a:ea typeface="Canva Sans"/>
                <a:cs typeface="Canva Sans"/>
                <a:sym typeface="Canva Sans"/>
              </a:rPr>
              <a:t>at</a:t>
            </a:r>
            <a:r>
              <a:rPr lang="en-US" sz="1940">
                <a:solidFill>
                  <a:srgbClr val="FFFFFF"/>
                </a:solidFill>
                <a:latin typeface="Canva Sans"/>
                <a:ea typeface="Canva Sans"/>
                <a:cs typeface="Canva Sans"/>
                <a:sym typeface="Canva Sans"/>
              </a:rPr>
              <a:t> supports </a:t>
            </a:r>
            <a:r>
              <a:rPr lang="en-US" sz="1940">
                <a:solidFill>
                  <a:srgbClr val="FFFFFF"/>
                </a:solidFill>
                <a:latin typeface="Canva Sans"/>
                <a:ea typeface="Canva Sans"/>
                <a:cs typeface="Canva Sans"/>
                <a:sym typeface="Canva Sans"/>
              </a:rPr>
              <a:t>an</a:t>
            </a:r>
            <a:r>
              <a:rPr lang="en-US" sz="1940">
                <a:solidFill>
                  <a:srgbClr val="FFFFFF"/>
                </a:solidFill>
                <a:latin typeface="Canva Sans"/>
                <a:ea typeface="Canva Sans"/>
                <a:cs typeface="Canva Sans"/>
                <a:sym typeface="Canva Sans"/>
              </a:rPr>
              <a:t> ESC.</a:t>
            </a:r>
          </a:p>
          <a:p>
            <a:pPr algn="just" marL="418848" indent="-209424" lvl="1">
              <a:lnSpc>
                <a:spcPts val="2716"/>
              </a:lnSpc>
              <a:buFont typeface="Arial"/>
              <a:buChar char="•"/>
            </a:pPr>
            <a:r>
              <a:rPr lang="en-US" sz="1940">
                <a:solidFill>
                  <a:srgbClr val="FFFFFF"/>
                </a:solidFill>
                <a:latin typeface="Canva Sans"/>
                <a:ea typeface="Canva Sans"/>
                <a:cs typeface="Canva Sans"/>
                <a:sym typeface="Canva Sans"/>
              </a:rPr>
              <a:t>The motor in this drone is optimized for 6 S (≈ 22.2 V) operation, providing 320 RPM/Volt  to generate 1.3–1.5 kg thrust per motor.</a:t>
            </a:r>
          </a:p>
        </p:txBody>
      </p:sp>
      <p:sp>
        <p:nvSpPr>
          <p:cNvPr name="TextBox 29" id="29"/>
          <p:cNvSpPr txBox="true"/>
          <p:nvPr/>
        </p:nvSpPr>
        <p:spPr>
          <a:xfrm rot="0">
            <a:off x="12158307" y="7506005"/>
            <a:ext cx="5453368" cy="1470766"/>
          </a:xfrm>
          <a:prstGeom prst="rect">
            <a:avLst/>
          </a:prstGeom>
        </p:spPr>
        <p:txBody>
          <a:bodyPr anchor="t" rtlCol="false" tIns="0" lIns="0" bIns="0" rIns="0">
            <a:spAutoFit/>
          </a:bodyPr>
          <a:lstStyle/>
          <a:p>
            <a:pPr algn="ctr">
              <a:lnSpc>
                <a:spcPts val="2934"/>
              </a:lnSpc>
              <a:spcBef>
                <a:spcPct val="0"/>
              </a:spcBef>
            </a:pPr>
            <a:r>
              <a:rPr lang="en-US" sz="2095" u="sng">
                <a:solidFill>
                  <a:srgbClr val="FFFFFF"/>
                </a:solidFill>
                <a:latin typeface="Canva Sans"/>
                <a:ea typeface="Canva Sans"/>
                <a:cs typeface="Canva Sans"/>
                <a:sym typeface="Canva Sans"/>
                <a:hlinkClick r:id="rId6" tooltip="http://battery"/>
              </a:rPr>
              <a:t>https://robokits.co.in/batteries-chargers/drone-batteries/tattu-lipo-batteries/tattu-6s-battery/tattu-10000mah-6s-25c-22.2v-lipo-battery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35711" y="1862457"/>
            <a:ext cx="5847779" cy="817513"/>
            <a:chOff x="0" y="0"/>
            <a:chExt cx="4149663" cy="580118"/>
          </a:xfrm>
        </p:grpSpPr>
        <p:sp>
          <p:nvSpPr>
            <p:cNvPr name="Freeform 6" id="6"/>
            <p:cNvSpPr/>
            <p:nvPr/>
          </p:nvSpPr>
          <p:spPr>
            <a:xfrm flipH="false" flipV="false" rot="0">
              <a:off x="0" y="0"/>
              <a:ext cx="4149663" cy="580118"/>
            </a:xfrm>
            <a:custGeom>
              <a:avLst/>
              <a:gdLst/>
              <a:ahLst/>
              <a:cxnLst/>
              <a:rect r="r" b="b" t="t" l="l"/>
              <a:pathLst>
                <a:path h="580118" w="4149663">
                  <a:moveTo>
                    <a:pt x="203200" y="0"/>
                  </a:moveTo>
                  <a:lnTo>
                    <a:pt x="4149663" y="0"/>
                  </a:lnTo>
                  <a:lnTo>
                    <a:pt x="3946463" y="580118"/>
                  </a:lnTo>
                  <a:lnTo>
                    <a:pt x="0" y="580118"/>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3946463" cy="618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4076" y="1862457"/>
            <a:ext cx="1501678" cy="874878"/>
            <a:chOff x="0" y="0"/>
            <a:chExt cx="801464" cy="466933"/>
          </a:xfrm>
        </p:grpSpPr>
        <p:sp>
          <p:nvSpPr>
            <p:cNvPr name="Freeform 9" id="9"/>
            <p:cNvSpPr/>
            <p:nvPr/>
          </p:nvSpPr>
          <p:spPr>
            <a:xfrm flipH="false" flipV="false" rot="0">
              <a:off x="0" y="0"/>
              <a:ext cx="801464" cy="466933"/>
            </a:xfrm>
            <a:custGeom>
              <a:avLst/>
              <a:gdLst/>
              <a:ahLst/>
              <a:cxnLst/>
              <a:rect r="r" b="b" t="t" l="l"/>
              <a:pathLst>
                <a:path h="466933" w="801464">
                  <a:moveTo>
                    <a:pt x="203200" y="0"/>
                  </a:moveTo>
                  <a:lnTo>
                    <a:pt x="801464" y="0"/>
                  </a:lnTo>
                  <a:lnTo>
                    <a:pt x="598264"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98264"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TextBox 23" id="23"/>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4" id="24"/>
          <p:cNvSpPr txBox="true"/>
          <p:nvPr/>
        </p:nvSpPr>
        <p:spPr>
          <a:xfrm rot="0">
            <a:off x="818510" y="2596442"/>
            <a:ext cx="11905397" cy="6381742"/>
          </a:xfrm>
          <a:prstGeom prst="rect">
            <a:avLst/>
          </a:prstGeom>
        </p:spPr>
        <p:txBody>
          <a:bodyPr anchor="t" rtlCol="false" tIns="0" lIns="0" bIns="0" rIns="0">
            <a:spAutoFit/>
          </a:bodyPr>
          <a:lstStyle/>
          <a:p>
            <a:pPr algn="l">
              <a:lnSpc>
                <a:spcPts val="3150"/>
              </a:lnSpc>
            </a:pPr>
          </a:p>
          <a:p>
            <a:pPr algn="l" marL="485846" indent="-242923" lvl="1">
              <a:lnSpc>
                <a:spcPts val="3150"/>
              </a:lnSpc>
              <a:buFont typeface="Arial"/>
              <a:buChar char="•"/>
            </a:pPr>
            <a:r>
              <a:rPr lang="en-US" b="true" sz="2250">
                <a:solidFill>
                  <a:srgbClr val="FFFFFF"/>
                </a:solidFill>
                <a:latin typeface="Canva Sans Bold"/>
                <a:ea typeface="Canva Sans Bold"/>
                <a:cs typeface="Canva Sans Bold"/>
                <a:sym typeface="Canva Sans Bold"/>
              </a:rPr>
              <a:t>Tarot 4114/320KV Brushless Motor</a:t>
            </a:r>
          </a:p>
          <a:p>
            <a:pPr algn="l" marL="485846" indent="-242923" lvl="1">
              <a:lnSpc>
                <a:spcPts val="3150"/>
              </a:lnSpc>
              <a:buFont typeface="Arial"/>
              <a:buChar char="•"/>
            </a:pPr>
            <a:r>
              <a:rPr lang="en-US" b="true" sz="2250">
                <a:solidFill>
                  <a:srgbClr val="FFFFFF"/>
                </a:solidFill>
                <a:latin typeface="Canva Sans Bold"/>
                <a:ea typeface="Canva Sans Bold"/>
                <a:cs typeface="Canva Sans Bold"/>
                <a:sym typeface="Canva Sans Bold"/>
              </a:rPr>
              <a:t>Purpose: </a:t>
            </a:r>
            <a:r>
              <a:rPr lang="en-US" sz="2250">
                <a:solidFill>
                  <a:srgbClr val="FFFFFF"/>
                </a:solidFill>
                <a:latin typeface="Canva Sans"/>
                <a:ea typeface="Canva Sans"/>
                <a:cs typeface="Canva Sans"/>
                <a:sym typeface="Canva Sans"/>
              </a:rPr>
              <a:t>Provides strong lift and stable performance for hexacopters carrying heavy payloads (pipe and water).</a:t>
            </a:r>
          </a:p>
          <a:p>
            <a:pPr algn="l" marL="971692" indent="-323897" lvl="2">
              <a:lnSpc>
                <a:spcPts val="3150"/>
              </a:lnSpc>
              <a:buFont typeface="Arial"/>
              <a:buChar char="⚬"/>
            </a:pPr>
            <a:r>
              <a:rPr lang="en-US" b="true" sz="2250">
                <a:solidFill>
                  <a:srgbClr val="FFFFFF"/>
                </a:solidFill>
                <a:latin typeface="Canva Sans Bold"/>
                <a:ea typeface="Canva Sans Bold"/>
                <a:cs typeface="Canva Sans Bold"/>
                <a:sym typeface="Canva Sans Bold"/>
              </a:rPr>
              <a:t>Thrust</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Each motor's weight is 148 grams. We choose lightweight motors for heavy lift applications.</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 Each motor with a (15-inch propeller) can produce around 1.8 kg at 80% thrust. Motor speed is 5511 RPM. The total thrust is 10.8 kg. The total drone weight is near with pipe nearly 4.5 kg without water. So it can easily carry water through the pipe.</a:t>
            </a:r>
          </a:p>
          <a:p>
            <a:pPr algn="l" marL="971692" indent="-323897" lvl="2">
              <a:lnSpc>
                <a:spcPts val="3150"/>
              </a:lnSpc>
              <a:buFont typeface="Arial"/>
              <a:buChar char="⚬"/>
            </a:pPr>
            <a:r>
              <a:rPr lang="en-US" sz="2250">
                <a:solidFill>
                  <a:srgbClr val="FFFFFF"/>
                </a:solidFill>
                <a:latin typeface="Canva Sans"/>
                <a:ea typeface="Canva Sans"/>
                <a:cs typeface="Canva Sans"/>
                <a:sym typeface="Canva Sans"/>
              </a:rPr>
              <a:t>According to this thrust requirement, we selected 15-inch diameter propellers by considering Tarot 1441/320 KV Brushless motor.</a:t>
            </a:r>
          </a:p>
          <a:p>
            <a:pPr algn="l" marL="971692" indent="-323897" lvl="2">
              <a:lnSpc>
                <a:spcPts val="3150"/>
              </a:lnSpc>
              <a:buFont typeface="Arial"/>
              <a:buChar char="⚬"/>
            </a:pPr>
            <a:r>
              <a:rPr lang="en-US" b="true" sz="2250">
                <a:solidFill>
                  <a:srgbClr val="FFFFFF"/>
                </a:solidFill>
                <a:latin typeface="Canva Sans Bold"/>
                <a:ea typeface="Canva Sans Bold"/>
                <a:cs typeface="Canva Sans Bold"/>
                <a:sym typeface="Canva Sans Bold"/>
              </a:rPr>
              <a:t>Material Properties</a:t>
            </a:r>
          </a:p>
          <a:p>
            <a:pPr algn="l" marL="971692" indent="-323897" lvl="2">
              <a:lnSpc>
                <a:spcPts val="3150"/>
              </a:lnSpc>
              <a:spcBef>
                <a:spcPct val="0"/>
              </a:spcBef>
              <a:buFont typeface="Arial"/>
              <a:buChar char="⚬"/>
            </a:pPr>
            <a:r>
              <a:rPr lang="en-US" sz="2250">
                <a:solidFill>
                  <a:srgbClr val="FFFFFF"/>
                </a:solidFill>
                <a:latin typeface="Canva Sans"/>
                <a:ea typeface="Canva Sans"/>
                <a:cs typeface="Canva Sans"/>
                <a:sym typeface="Canva Sans"/>
              </a:rPr>
              <a:t>This tarot motor is made of an alloy steel shaft, and the special bearings are used for low friction.</a:t>
            </a:r>
          </a:p>
        </p:txBody>
      </p:sp>
      <p:sp>
        <p:nvSpPr>
          <p:cNvPr name="Freeform 25" id="25"/>
          <p:cNvSpPr/>
          <p:nvPr/>
        </p:nvSpPr>
        <p:spPr>
          <a:xfrm flipH="false" flipV="false" rot="0">
            <a:off x="12714382" y="2829185"/>
            <a:ext cx="5038486" cy="5038486"/>
          </a:xfrm>
          <a:custGeom>
            <a:avLst/>
            <a:gdLst/>
            <a:ahLst/>
            <a:cxnLst/>
            <a:rect r="r" b="b" t="t" l="l"/>
            <a:pathLst>
              <a:path h="5038486" w="5038486">
                <a:moveTo>
                  <a:pt x="0" y="0"/>
                </a:moveTo>
                <a:lnTo>
                  <a:pt x="5038486" y="0"/>
                </a:lnTo>
                <a:lnTo>
                  <a:pt x="5038486" y="5038486"/>
                </a:lnTo>
                <a:lnTo>
                  <a:pt x="0" y="5038486"/>
                </a:lnTo>
                <a:lnTo>
                  <a:pt x="0" y="0"/>
                </a:lnTo>
                <a:close/>
              </a:path>
            </a:pathLst>
          </a:custGeom>
          <a:blipFill>
            <a:blip r:embed="rId5"/>
            <a:stretch>
              <a:fillRect l="0" t="0" r="0" b="0"/>
            </a:stretch>
          </a:blipFill>
        </p:spPr>
      </p:sp>
      <p:sp>
        <p:nvSpPr>
          <p:cNvPr name="TextBox 26" id="26"/>
          <p:cNvSpPr txBox="true"/>
          <p:nvPr/>
        </p:nvSpPr>
        <p:spPr>
          <a:xfrm rot="0">
            <a:off x="2935796" y="1870001"/>
            <a:ext cx="5447694"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MOTORS</a:t>
            </a:r>
          </a:p>
        </p:txBody>
      </p:sp>
      <p:sp>
        <p:nvSpPr>
          <p:cNvPr name="TextBox 27" id="27"/>
          <p:cNvSpPr txBox="true"/>
          <p:nvPr/>
        </p:nvSpPr>
        <p:spPr>
          <a:xfrm rot="0">
            <a:off x="1600324" y="1870001"/>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05</a:t>
            </a:r>
          </a:p>
        </p:txBody>
      </p:sp>
      <p:sp>
        <p:nvSpPr>
          <p:cNvPr name="TextBox 28" id="28"/>
          <p:cNvSpPr txBox="true"/>
          <p:nvPr/>
        </p:nvSpPr>
        <p:spPr>
          <a:xfrm rot="0">
            <a:off x="12714382" y="8077835"/>
            <a:ext cx="5038486" cy="1180465"/>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a:ea typeface="Canva Sans"/>
                <a:cs typeface="Canva Sans"/>
                <a:sym typeface="Canva Sans"/>
                <a:hlinkClick r:id="rId6" tooltip="https://robu.in/product/tarot-4114-320kv-brushless-motor-for-multicopter-diy-drone/"/>
              </a:rPr>
              <a:t>Tarot 4114/320KV Brushless Motor</a:t>
            </a:r>
          </a:p>
        </p:txBody>
      </p:sp>
      <p:sp>
        <p:nvSpPr>
          <p:cNvPr name="TextBox 29" id="29"/>
          <p:cNvSpPr txBox="true"/>
          <p:nvPr/>
        </p:nvSpPr>
        <p:spPr>
          <a:xfrm rot="0">
            <a:off x="13512415" y="9297521"/>
            <a:ext cx="3922498" cy="474494"/>
          </a:xfrm>
          <a:prstGeom prst="rect">
            <a:avLst/>
          </a:prstGeom>
        </p:spPr>
        <p:txBody>
          <a:bodyPr anchor="t" rtlCol="false" tIns="0" lIns="0" bIns="0" rIns="0">
            <a:spAutoFit/>
          </a:bodyPr>
          <a:lstStyle/>
          <a:p>
            <a:pPr algn="ctr" marL="0" indent="0" lvl="0">
              <a:lnSpc>
                <a:spcPts val="3955"/>
              </a:lnSpc>
              <a:spcBef>
                <a:spcPct val="0"/>
              </a:spcBef>
            </a:pPr>
            <a:r>
              <a:rPr lang="en-US" sz="2825">
                <a:solidFill>
                  <a:srgbClr val="FFFFFF"/>
                </a:solidFill>
                <a:latin typeface="Canva Sans"/>
                <a:ea typeface="Canva Sans"/>
                <a:cs typeface="Canva Sans"/>
                <a:sym typeface="Canva Sans"/>
              </a:rPr>
              <a:t>Stator Size: 41X14 mm</a:t>
            </a:r>
            <a:r>
              <a:rPr lang="en-US" sz="2825" strike="noStrike" u="none">
                <a:solidFill>
                  <a:srgbClr val="FFFFFF"/>
                </a:solidFill>
                <a:latin typeface="Canva Sans"/>
                <a:ea typeface="Canva Sans"/>
                <a:cs typeface="Canva Sans"/>
                <a:sym typeface="Canva San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92709" y="2249954"/>
            <a:ext cx="5847779" cy="658011"/>
            <a:chOff x="0" y="0"/>
            <a:chExt cx="4149663" cy="466933"/>
          </a:xfrm>
        </p:grpSpPr>
        <p:sp>
          <p:nvSpPr>
            <p:cNvPr name="Freeform 6" id="6"/>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89611" y="2147113"/>
            <a:ext cx="1415402" cy="874878"/>
            <a:chOff x="0" y="0"/>
            <a:chExt cx="755417" cy="466933"/>
          </a:xfrm>
        </p:grpSpPr>
        <p:sp>
          <p:nvSpPr>
            <p:cNvPr name="Freeform 9" id="9"/>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TextBox 23" id="23"/>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4" id="24"/>
          <p:cNvSpPr txBox="true"/>
          <p:nvPr/>
        </p:nvSpPr>
        <p:spPr>
          <a:xfrm rot="0">
            <a:off x="867828" y="3269642"/>
            <a:ext cx="11685682" cy="4677554"/>
          </a:xfrm>
          <a:prstGeom prst="rect">
            <a:avLst/>
          </a:prstGeom>
        </p:spPr>
        <p:txBody>
          <a:bodyPr anchor="t" rtlCol="false" tIns="0" lIns="0" bIns="0" rIns="0">
            <a:spAutoFit/>
          </a:bodyPr>
          <a:lstStyle/>
          <a:p>
            <a:pPr algn="l" marL="479154" indent="-239577" lvl="1">
              <a:lnSpc>
                <a:spcPts val="3107"/>
              </a:lnSpc>
              <a:buFont typeface="Arial"/>
              <a:buChar char="•"/>
            </a:pPr>
            <a:r>
              <a:rPr lang="en-US" b="true" sz="2219">
                <a:solidFill>
                  <a:srgbClr val="FFFFFF"/>
                </a:solidFill>
                <a:latin typeface="Canva Sans Bold"/>
                <a:ea typeface="Canva Sans Bold"/>
                <a:cs typeface="Canva Sans Bold"/>
                <a:sym typeface="Canva Sans Bold"/>
              </a:rPr>
              <a:t>Tarot 4114/320KV Brushless Motor</a:t>
            </a:r>
          </a:p>
          <a:p>
            <a:pPr algn="l" marL="958308" indent="-319436" lvl="2">
              <a:lnSpc>
                <a:spcPts val="3107"/>
              </a:lnSpc>
              <a:buFont typeface="Arial"/>
              <a:buChar char="⚬"/>
            </a:pPr>
            <a:r>
              <a:rPr lang="en-US" b="true" sz="2219">
                <a:solidFill>
                  <a:srgbClr val="FFFFFF"/>
                </a:solidFill>
                <a:latin typeface="Canva Sans Bold"/>
                <a:ea typeface="Canva Sans Bold"/>
                <a:cs typeface="Canva Sans Bold"/>
                <a:sym typeface="Canva Sans Bold"/>
              </a:rPr>
              <a:t>Properties</a:t>
            </a:r>
          </a:p>
          <a:p>
            <a:pPr algn="l" marL="1437462" indent="-359365" lvl="3">
              <a:lnSpc>
                <a:spcPts val="3107"/>
              </a:lnSpc>
              <a:buFont typeface="Arial"/>
              <a:buChar char="￭"/>
            </a:pPr>
            <a:r>
              <a:rPr lang="en-US" sz="2219">
                <a:solidFill>
                  <a:srgbClr val="FFFFFF"/>
                </a:solidFill>
                <a:latin typeface="Canva Sans"/>
                <a:ea typeface="Canva Sans"/>
                <a:cs typeface="Canva Sans"/>
                <a:sym typeface="Canva Sans"/>
              </a:rPr>
              <a:t>Stator gives </a:t>
            </a:r>
            <a:r>
              <a:rPr lang="en-US" b="true" sz="2219">
                <a:solidFill>
                  <a:srgbClr val="FFFFFF"/>
                </a:solidFill>
                <a:latin typeface="Canva Sans Bold"/>
                <a:ea typeface="Canva Sans Bold"/>
                <a:cs typeface="Canva Sans Bold"/>
                <a:sym typeface="Canva Sans Bold"/>
              </a:rPr>
              <a:t>better heat dissipation</a:t>
            </a:r>
            <a:r>
              <a:rPr lang="en-US" sz="2219">
                <a:solidFill>
                  <a:srgbClr val="FFFFFF"/>
                </a:solidFill>
                <a:latin typeface="Canva Sans"/>
                <a:ea typeface="Canva Sans"/>
                <a:cs typeface="Canva Sans"/>
                <a:sym typeface="Canva Sans"/>
              </a:rPr>
              <a:t> means the motor can release this heat faster into the air — cooling itself down more effectively.</a:t>
            </a:r>
          </a:p>
          <a:p>
            <a:pPr algn="l" marL="1437462" indent="-359365" lvl="3">
              <a:lnSpc>
                <a:spcPts val="3107"/>
              </a:lnSpc>
              <a:buFont typeface="Arial"/>
              <a:buChar char="￭"/>
            </a:pPr>
            <a:r>
              <a:rPr lang="en-US" sz="2219">
                <a:solidFill>
                  <a:srgbClr val="FFFFFF"/>
                </a:solidFill>
                <a:latin typeface="Canva Sans"/>
                <a:ea typeface="Canva Sans"/>
                <a:cs typeface="Canva Sans"/>
                <a:sym typeface="Canva Sans"/>
              </a:rPr>
              <a:t>Better heat dissipation helps the motor stay cool, improving performance, efficiency, and durability during heavy flights</a:t>
            </a:r>
          </a:p>
          <a:p>
            <a:pPr algn="l" marL="1437462" indent="-359365" lvl="3">
              <a:lnSpc>
                <a:spcPts val="3107"/>
              </a:lnSpc>
              <a:buFont typeface="Arial"/>
              <a:buChar char="￭"/>
            </a:pPr>
            <a:r>
              <a:rPr lang="en-US" sz="2219">
                <a:solidFill>
                  <a:srgbClr val="FFFFFF"/>
                </a:solidFill>
                <a:latin typeface="Canva Sans"/>
                <a:ea typeface="Canva Sans"/>
                <a:cs typeface="Canva Sans"/>
                <a:sym typeface="Canva Sans"/>
              </a:rPr>
              <a:t>320KV motors (KV tells you how fast the motor spins when you apply 1 Volt with no load.) are lower KV motors it gives m</a:t>
            </a:r>
            <a:r>
              <a:rPr lang="en-US" sz="2219">
                <a:solidFill>
                  <a:srgbClr val="FFFFFF"/>
                </a:solidFill>
                <a:latin typeface="Canva Sans"/>
                <a:ea typeface="Canva Sans"/>
                <a:cs typeface="Canva Sans"/>
                <a:sym typeface="Canva Sans"/>
              </a:rPr>
              <a:t>ore torque, less speed and it is selected according to large propellers, and stability.</a:t>
            </a:r>
          </a:p>
          <a:p>
            <a:pPr algn="l">
              <a:lnSpc>
                <a:spcPts val="3107"/>
              </a:lnSpc>
            </a:pPr>
          </a:p>
          <a:p>
            <a:pPr algn="l">
              <a:lnSpc>
                <a:spcPts val="3107"/>
              </a:lnSpc>
              <a:spcBef>
                <a:spcPct val="0"/>
              </a:spcBef>
            </a:pPr>
          </a:p>
          <a:p>
            <a:pPr algn="l">
              <a:lnSpc>
                <a:spcPts val="3107"/>
              </a:lnSpc>
              <a:spcBef>
                <a:spcPct val="0"/>
              </a:spcBef>
            </a:pPr>
          </a:p>
        </p:txBody>
      </p:sp>
      <p:sp>
        <p:nvSpPr>
          <p:cNvPr name="TextBox 25" id="25"/>
          <p:cNvSpPr txBox="true"/>
          <p:nvPr/>
        </p:nvSpPr>
        <p:spPr>
          <a:xfrm rot="0">
            <a:off x="2892795" y="2154704"/>
            <a:ext cx="5447694"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MOTORS</a:t>
            </a:r>
          </a:p>
        </p:txBody>
      </p:sp>
      <p:sp>
        <p:nvSpPr>
          <p:cNvPr name="TextBox 26" id="26"/>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05</a:t>
            </a:r>
          </a:p>
        </p:txBody>
      </p:sp>
      <p:sp>
        <p:nvSpPr>
          <p:cNvPr name="Freeform 27" id="27"/>
          <p:cNvSpPr/>
          <p:nvPr/>
        </p:nvSpPr>
        <p:spPr>
          <a:xfrm flipH="false" flipV="false" rot="0">
            <a:off x="12817129" y="3021992"/>
            <a:ext cx="4935739" cy="4935739"/>
          </a:xfrm>
          <a:custGeom>
            <a:avLst/>
            <a:gdLst/>
            <a:ahLst/>
            <a:cxnLst/>
            <a:rect r="r" b="b" t="t" l="l"/>
            <a:pathLst>
              <a:path h="4935739" w="4935739">
                <a:moveTo>
                  <a:pt x="0" y="0"/>
                </a:moveTo>
                <a:lnTo>
                  <a:pt x="4935739" y="0"/>
                </a:lnTo>
                <a:lnTo>
                  <a:pt x="4935739" y="4935738"/>
                </a:lnTo>
                <a:lnTo>
                  <a:pt x="0" y="4935738"/>
                </a:lnTo>
                <a:lnTo>
                  <a:pt x="0" y="0"/>
                </a:lnTo>
                <a:close/>
              </a:path>
            </a:pathLst>
          </a:custGeom>
          <a:blipFill>
            <a:blip r:embed="rId5"/>
            <a:stretch>
              <a:fillRect l="0" t="0" r="0" b="0"/>
            </a:stretch>
          </a:blipFill>
        </p:spPr>
      </p:sp>
      <p:sp>
        <p:nvSpPr>
          <p:cNvPr name="TextBox 28" id="28"/>
          <p:cNvSpPr txBox="true"/>
          <p:nvPr/>
        </p:nvSpPr>
        <p:spPr>
          <a:xfrm rot="0">
            <a:off x="12714382" y="8162133"/>
            <a:ext cx="5038486" cy="1180465"/>
          </a:xfrm>
          <a:prstGeom prst="rect">
            <a:avLst/>
          </a:prstGeom>
        </p:spPr>
        <p:txBody>
          <a:bodyPr anchor="t" rtlCol="false" tIns="0" lIns="0" bIns="0" rIns="0">
            <a:spAutoFit/>
          </a:bodyPr>
          <a:lstStyle/>
          <a:p>
            <a:pPr algn="ctr">
              <a:lnSpc>
                <a:spcPts val="4759"/>
              </a:lnSpc>
            </a:pPr>
            <a:r>
              <a:rPr lang="en-US" sz="3399" u="sng">
                <a:solidFill>
                  <a:srgbClr val="FFFFFF"/>
                </a:solidFill>
                <a:latin typeface="Canva Sans"/>
                <a:ea typeface="Canva Sans"/>
                <a:cs typeface="Canva Sans"/>
                <a:sym typeface="Canva Sans"/>
                <a:hlinkClick r:id="rId6" tooltip="https://robu.in/product/tarot-4114-320kv-brushless-motor-for-multicopter-diy-drone/"/>
              </a:rPr>
              <a:t>Tarot 4114/320KV Brushless Motor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59300" y="28761"/>
            <a:ext cx="987135" cy="987135"/>
          </a:xfrm>
          <a:custGeom>
            <a:avLst/>
            <a:gdLst/>
            <a:ahLst/>
            <a:cxnLst/>
            <a:rect r="r" b="b" t="t" l="l"/>
            <a:pathLst>
              <a:path h="987135" w="987135">
                <a:moveTo>
                  <a:pt x="0" y="0"/>
                </a:moveTo>
                <a:lnTo>
                  <a:pt x="987135" y="0"/>
                </a:lnTo>
                <a:lnTo>
                  <a:pt x="987135" y="987135"/>
                </a:lnTo>
                <a:lnTo>
                  <a:pt x="0" y="98713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87908" y="782153"/>
            <a:ext cx="1364960" cy="1364960"/>
          </a:xfrm>
          <a:custGeom>
            <a:avLst/>
            <a:gdLst/>
            <a:ahLst/>
            <a:cxnLst/>
            <a:rect r="r" b="b" t="t" l="l"/>
            <a:pathLst>
              <a:path h="1364960" w="1364960">
                <a:moveTo>
                  <a:pt x="0" y="0"/>
                </a:moveTo>
                <a:lnTo>
                  <a:pt x="1364960" y="0"/>
                </a:lnTo>
                <a:lnTo>
                  <a:pt x="1364960" y="1364960"/>
                </a:lnTo>
                <a:lnTo>
                  <a:pt x="0" y="1364960"/>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492709" y="2249954"/>
            <a:ext cx="5847779" cy="658011"/>
            <a:chOff x="0" y="0"/>
            <a:chExt cx="4149663" cy="466933"/>
          </a:xfrm>
        </p:grpSpPr>
        <p:sp>
          <p:nvSpPr>
            <p:cNvPr name="Freeform 6" id="6"/>
            <p:cNvSpPr/>
            <p:nvPr/>
          </p:nvSpPr>
          <p:spPr>
            <a:xfrm flipH="false" flipV="false" rot="0">
              <a:off x="0" y="0"/>
              <a:ext cx="4149663" cy="466933"/>
            </a:xfrm>
            <a:custGeom>
              <a:avLst/>
              <a:gdLst/>
              <a:ahLst/>
              <a:cxnLst/>
              <a:rect r="r" b="b" t="t" l="l"/>
              <a:pathLst>
                <a:path h="466933" w="4149663">
                  <a:moveTo>
                    <a:pt x="203200" y="0"/>
                  </a:moveTo>
                  <a:lnTo>
                    <a:pt x="4149663" y="0"/>
                  </a:lnTo>
                  <a:lnTo>
                    <a:pt x="3946463"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101600" y="-38100"/>
              <a:ext cx="3946463"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89611" y="2147113"/>
            <a:ext cx="1415402" cy="874878"/>
            <a:chOff x="0" y="0"/>
            <a:chExt cx="755417" cy="466933"/>
          </a:xfrm>
        </p:grpSpPr>
        <p:sp>
          <p:nvSpPr>
            <p:cNvPr name="Freeform 9" id="9"/>
            <p:cNvSpPr/>
            <p:nvPr/>
          </p:nvSpPr>
          <p:spPr>
            <a:xfrm flipH="false" flipV="false" rot="0">
              <a:off x="0" y="0"/>
              <a:ext cx="755417" cy="466933"/>
            </a:xfrm>
            <a:custGeom>
              <a:avLst/>
              <a:gdLst/>
              <a:ahLst/>
              <a:cxnLst/>
              <a:rect r="r" b="b" t="t" l="l"/>
              <a:pathLst>
                <a:path h="466933" w="755417">
                  <a:moveTo>
                    <a:pt x="203200" y="0"/>
                  </a:moveTo>
                  <a:lnTo>
                    <a:pt x="755417" y="0"/>
                  </a:lnTo>
                  <a:lnTo>
                    <a:pt x="552217" y="466933"/>
                  </a:lnTo>
                  <a:lnTo>
                    <a:pt x="0" y="466933"/>
                  </a:lnTo>
                  <a:lnTo>
                    <a:pt x="203200" y="0"/>
                  </a:lnTo>
                  <a:close/>
                </a:path>
              </a:pathLst>
            </a:custGeom>
            <a:solidFill>
              <a:srgbClr val="F7930F"/>
            </a:solidFill>
            <a:ln cap="sq">
              <a:noFill/>
              <a:prstDash val="solid"/>
              <a:miter/>
            </a:ln>
          </p:spPr>
        </p:sp>
        <p:sp>
          <p:nvSpPr>
            <p:cNvPr name="TextBox 10" id="10"/>
            <p:cNvSpPr txBox="true"/>
            <p:nvPr/>
          </p:nvSpPr>
          <p:spPr>
            <a:xfrm>
              <a:off x="101600" y="-38100"/>
              <a:ext cx="552217" cy="505033"/>
            </a:xfrm>
            <a:prstGeom prst="rect">
              <a:avLst/>
            </a:prstGeom>
          </p:spPr>
          <p:txBody>
            <a:bodyPr anchor="ctr" rtlCol="false" tIns="153553" lIns="153553" bIns="153553" rIns="153553"/>
            <a:lstStyle/>
            <a:p>
              <a:pPr algn="ctr">
                <a:lnSpc>
                  <a:spcPts val="2660"/>
                </a:lnSpc>
                <a:spcBef>
                  <a:spcPct val="0"/>
                </a:spcBef>
              </a:pPr>
            </a:p>
          </p:txBody>
        </p:sp>
      </p:grpSp>
      <p:sp>
        <p:nvSpPr>
          <p:cNvPr name="TextBox 11" id="11"/>
          <p:cNvSpPr txBox="true"/>
          <p:nvPr/>
        </p:nvSpPr>
        <p:spPr>
          <a:xfrm rot="0">
            <a:off x="1736401" y="100789"/>
            <a:ext cx="3411785" cy="1751046"/>
          </a:xfrm>
          <a:prstGeom prst="rect">
            <a:avLst/>
          </a:prstGeom>
        </p:spPr>
        <p:txBody>
          <a:bodyPr anchor="t" rtlCol="false" tIns="0" lIns="0" bIns="0" rIns="0">
            <a:spAutoFit/>
          </a:bodyPr>
          <a:lstStyle/>
          <a:p>
            <a:pPr algn="l">
              <a:lnSpc>
                <a:spcPts val="7018"/>
              </a:lnSpc>
              <a:spcBef>
                <a:spcPct val="0"/>
              </a:spcBef>
            </a:pPr>
            <a:r>
              <a:rPr lang="en-US" sz="5013">
                <a:solidFill>
                  <a:srgbClr val="FFFFFF"/>
                </a:solidFill>
                <a:latin typeface="Squada One"/>
                <a:ea typeface="Squada One"/>
                <a:cs typeface="Squada One"/>
                <a:sym typeface="Squada One"/>
              </a:rPr>
              <a:t>DRONE COMPONENTS</a:t>
            </a:r>
          </a:p>
        </p:txBody>
      </p:sp>
      <p:grpSp>
        <p:nvGrpSpPr>
          <p:cNvPr name="Group 12" id="12"/>
          <p:cNvGrpSpPr/>
          <p:nvPr/>
        </p:nvGrpSpPr>
        <p:grpSpPr>
          <a:xfrm rot="0">
            <a:off x="867828" y="867009"/>
            <a:ext cx="732496" cy="323382"/>
            <a:chOff x="0" y="0"/>
            <a:chExt cx="976661" cy="431176"/>
          </a:xfrm>
        </p:grpSpPr>
        <p:grpSp>
          <p:nvGrpSpPr>
            <p:cNvPr name="Group 13" id="13"/>
            <p:cNvGrpSpPr/>
            <p:nvPr/>
          </p:nvGrpSpPr>
          <p:grpSpPr>
            <a:xfrm rot="0">
              <a:off x="0" y="0"/>
              <a:ext cx="375278" cy="431176"/>
              <a:chOff x="0" y="0"/>
              <a:chExt cx="406400" cy="466933"/>
            </a:xfrm>
          </p:grpSpPr>
          <p:sp>
            <p:nvSpPr>
              <p:cNvPr name="Freeform 14" id="14"/>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5" id="15"/>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0691" y="0"/>
              <a:ext cx="375278" cy="431176"/>
              <a:chOff x="0" y="0"/>
              <a:chExt cx="406400" cy="466933"/>
            </a:xfrm>
          </p:grpSpPr>
          <p:sp>
            <p:nvSpPr>
              <p:cNvPr name="Freeform 17" id="17"/>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18" id="18"/>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01383" y="0"/>
              <a:ext cx="375278" cy="431176"/>
              <a:chOff x="0" y="0"/>
              <a:chExt cx="406400" cy="466933"/>
            </a:xfrm>
          </p:grpSpPr>
          <p:sp>
            <p:nvSpPr>
              <p:cNvPr name="Freeform 20" id="20"/>
              <p:cNvSpPr/>
              <p:nvPr/>
            </p:nvSpPr>
            <p:spPr>
              <a:xfrm flipH="false" flipV="false" rot="0">
                <a:off x="0" y="0"/>
                <a:ext cx="406400" cy="466933"/>
              </a:xfrm>
              <a:custGeom>
                <a:avLst/>
                <a:gdLst/>
                <a:ahLst/>
                <a:cxnLst/>
                <a:rect r="r" b="b" t="t" l="l"/>
                <a:pathLst>
                  <a:path h="466933" w="406400">
                    <a:moveTo>
                      <a:pt x="203200" y="0"/>
                    </a:moveTo>
                    <a:lnTo>
                      <a:pt x="406400" y="0"/>
                    </a:lnTo>
                    <a:lnTo>
                      <a:pt x="203200" y="466933"/>
                    </a:lnTo>
                    <a:lnTo>
                      <a:pt x="0" y="466933"/>
                    </a:lnTo>
                    <a:lnTo>
                      <a:pt x="203200" y="0"/>
                    </a:lnTo>
                    <a:close/>
                  </a:path>
                </a:pathLst>
              </a:custGeom>
              <a:solidFill>
                <a:srgbClr val="000000">
                  <a:alpha val="0"/>
                </a:srgbClr>
              </a:solidFill>
              <a:ln w="9525" cap="sq">
                <a:solidFill>
                  <a:srgbClr val="FFFFFF"/>
                </a:solidFill>
                <a:prstDash val="solid"/>
                <a:miter/>
              </a:ln>
            </p:spPr>
          </p:sp>
          <p:sp>
            <p:nvSpPr>
              <p:cNvPr name="TextBox 21" id="21"/>
              <p:cNvSpPr txBox="true"/>
              <p:nvPr/>
            </p:nvSpPr>
            <p:spPr>
              <a:xfrm>
                <a:off x="101600" y="-38100"/>
                <a:ext cx="203200" cy="505033"/>
              </a:xfrm>
              <a:prstGeom prst="rect">
                <a:avLst/>
              </a:prstGeom>
            </p:spPr>
            <p:txBody>
              <a:bodyPr anchor="ctr" rtlCol="false" tIns="50800" lIns="50800" bIns="50800" rIns="50800"/>
              <a:lstStyle/>
              <a:p>
                <a:pPr algn="ctr">
                  <a:lnSpc>
                    <a:spcPts val="2659"/>
                  </a:lnSpc>
                  <a:spcBef>
                    <a:spcPct val="0"/>
                  </a:spcBef>
                </a:pPr>
              </a:p>
            </p:txBody>
          </p:sp>
        </p:grpSp>
      </p:grpSp>
      <p:sp>
        <p:nvSpPr>
          <p:cNvPr name="AutoShape 22" id="22"/>
          <p:cNvSpPr/>
          <p:nvPr/>
        </p:nvSpPr>
        <p:spPr>
          <a:xfrm>
            <a:off x="1736401" y="1015896"/>
            <a:ext cx="2782519" cy="0"/>
          </a:xfrm>
          <a:prstGeom prst="line">
            <a:avLst/>
          </a:prstGeom>
          <a:ln cap="flat" w="9525">
            <a:solidFill>
              <a:srgbClr val="FFFFFF"/>
            </a:solidFill>
            <a:prstDash val="solid"/>
            <a:headEnd type="none" len="sm" w="sm"/>
            <a:tailEnd type="none" len="sm" w="sm"/>
          </a:ln>
        </p:spPr>
      </p:sp>
      <p:sp>
        <p:nvSpPr>
          <p:cNvPr name="Freeform 23" id="23"/>
          <p:cNvSpPr/>
          <p:nvPr/>
        </p:nvSpPr>
        <p:spPr>
          <a:xfrm flipH="false" flipV="false" rot="0">
            <a:off x="13732500" y="3670838"/>
            <a:ext cx="4020368" cy="2945325"/>
          </a:xfrm>
          <a:custGeom>
            <a:avLst/>
            <a:gdLst/>
            <a:ahLst/>
            <a:cxnLst/>
            <a:rect r="r" b="b" t="t" l="l"/>
            <a:pathLst>
              <a:path h="2945325" w="4020368">
                <a:moveTo>
                  <a:pt x="0" y="0"/>
                </a:moveTo>
                <a:lnTo>
                  <a:pt x="4020368" y="0"/>
                </a:lnTo>
                <a:lnTo>
                  <a:pt x="4020368" y="2945324"/>
                </a:lnTo>
                <a:lnTo>
                  <a:pt x="0" y="2945324"/>
                </a:lnTo>
                <a:lnTo>
                  <a:pt x="0" y="0"/>
                </a:lnTo>
                <a:close/>
              </a:path>
            </a:pathLst>
          </a:custGeom>
          <a:blipFill>
            <a:blip r:embed="rId5"/>
            <a:stretch>
              <a:fillRect l="0" t="0" r="0" b="0"/>
            </a:stretch>
          </a:blipFill>
        </p:spPr>
      </p:sp>
      <p:sp>
        <p:nvSpPr>
          <p:cNvPr name="TextBox 24" id="24"/>
          <p:cNvSpPr txBox="true"/>
          <p:nvPr/>
        </p:nvSpPr>
        <p:spPr>
          <a:xfrm rot="0">
            <a:off x="1339412" y="6779609"/>
            <a:ext cx="793977" cy="764497"/>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03</a:t>
            </a:r>
          </a:p>
        </p:txBody>
      </p:sp>
      <p:sp>
        <p:nvSpPr>
          <p:cNvPr name="TextBox 25" id="25"/>
          <p:cNvSpPr txBox="true"/>
          <p:nvPr/>
        </p:nvSpPr>
        <p:spPr>
          <a:xfrm rot="0">
            <a:off x="867828" y="2983892"/>
            <a:ext cx="12658053" cy="5548268"/>
          </a:xfrm>
          <a:prstGeom prst="rect">
            <a:avLst/>
          </a:prstGeom>
        </p:spPr>
        <p:txBody>
          <a:bodyPr anchor="t" rtlCol="false" tIns="0" lIns="0" bIns="0" rIns="0">
            <a:spAutoFit/>
          </a:bodyPr>
          <a:lstStyle/>
          <a:p>
            <a:pPr algn="l">
              <a:lnSpc>
                <a:spcPts val="3414"/>
              </a:lnSpc>
            </a:pPr>
          </a:p>
          <a:p>
            <a:pPr algn="l" marL="526632" indent="-263316" lvl="1">
              <a:lnSpc>
                <a:spcPts val="3414"/>
              </a:lnSpc>
              <a:buFont typeface="Arial"/>
              <a:buChar char="•"/>
            </a:pPr>
            <a:r>
              <a:rPr lang="en-US" b="true" sz="2439">
                <a:solidFill>
                  <a:srgbClr val="FFFFFF"/>
                </a:solidFill>
                <a:latin typeface="Canva Sans Bold"/>
                <a:ea typeface="Canva Sans Bold"/>
                <a:cs typeface="Canva Sans Bold"/>
                <a:sym typeface="Canva Sans Bold"/>
              </a:rPr>
              <a:t>Propeller</a:t>
            </a:r>
          </a:p>
          <a:p>
            <a:pPr algn="l" marL="1053264" indent="-351088" lvl="2">
              <a:lnSpc>
                <a:spcPts val="3414"/>
              </a:lnSpc>
              <a:buFont typeface="Arial"/>
              <a:buChar char="⚬"/>
            </a:pPr>
            <a:r>
              <a:rPr lang="en-US" sz="2439">
                <a:solidFill>
                  <a:srgbClr val="FFFFFF"/>
                </a:solidFill>
                <a:latin typeface="Canva Sans"/>
                <a:ea typeface="Canva Sans"/>
                <a:cs typeface="Canva Sans"/>
                <a:sym typeface="Canva Sans"/>
              </a:rPr>
              <a:t>The drone required significant thrust and efficiency, so considering this, we selected a 15-inch diameter(5.5 inch pitch) size propeller also according to our prototype. So the propellers can't collide with each other.</a:t>
            </a:r>
          </a:p>
          <a:p>
            <a:pPr algn="l" marL="1053264" indent="-351088" lvl="2">
              <a:lnSpc>
                <a:spcPts val="3414"/>
              </a:lnSpc>
              <a:buFont typeface="Arial"/>
              <a:buChar char="⚬"/>
            </a:pPr>
            <a:r>
              <a:rPr lang="en-US" sz="2439">
                <a:solidFill>
                  <a:srgbClr val="FFFFFF"/>
                </a:solidFill>
                <a:latin typeface="Canva Sans"/>
                <a:ea typeface="Canva Sans"/>
                <a:cs typeface="Canva Sans"/>
                <a:sym typeface="Canva Sans"/>
              </a:rPr>
              <a:t>Both types of propellers used CW and CCW.</a:t>
            </a:r>
          </a:p>
          <a:p>
            <a:pPr algn="l" marL="1053264" indent="-351088" lvl="2">
              <a:lnSpc>
                <a:spcPts val="3414"/>
              </a:lnSpc>
              <a:buFont typeface="Arial"/>
              <a:buChar char="⚬"/>
            </a:pPr>
            <a:r>
              <a:rPr lang="en-US" sz="2439">
                <a:solidFill>
                  <a:srgbClr val="FFFFFF"/>
                </a:solidFill>
                <a:latin typeface="Canva Sans"/>
                <a:ea typeface="Canva Sans"/>
                <a:cs typeface="Canva Sans"/>
                <a:sym typeface="Canva Sans"/>
              </a:rPr>
              <a:t>Propeller's material is carbon fibre, which is strong, lightweight and highly durable. Carbon fibre reduces flexing at high RPM and maintains propeller shape.</a:t>
            </a:r>
          </a:p>
          <a:p>
            <a:pPr algn="l" marL="1053264" indent="-351088" lvl="2">
              <a:lnSpc>
                <a:spcPts val="3414"/>
              </a:lnSpc>
              <a:buFont typeface="Arial"/>
              <a:buChar char="⚬"/>
            </a:pPr>
            <a:r>
              <a:rPr lang="en-US" sz="2439">
                <a:solidFill>
                  <a:srgbClr val="FFFFFF"/>
                </a:solidFill>
                <a:latin typeface="Canva Sans"/>
                <a:ea typeface="Canva Sans"/>
                <a:cs typeface="Canva Sans"/>
                <a:sym typeface="Canva Sans"/>
              </a:rPr>
              <a:t>The propeller's large size and light weight (40g/propeller) give better lift, lower power consumption and improve flight time.</a:t>
            </a:r>
          </a:p>
          <a:p>
            <a:pPr algn="l">
              <a:lnSpc>
                <a:spcPts val="3414"/>
              </a:lnSpc>
            </a:pPr>
          </a:p>
          <a:p>
            <a:pPr algn="l">
              <a:lnSpc>
                <a:spcPts val="3414"/>
              </a:lnSpc>
              <a:spcBef>
                <a:spcPct val="0"/>
              </a:spcBef>
            </a:pPr>
          </a:p>
        </p:txBody>
      </p:sp>
      <p:sp>
        <p:nvSpPr>
          <p:cNvPr name="TextBox 26" id="26"/>
          <p:cNvSpPr txBox="true"/>
          <p:nvPr/>
        </p:nvSpPr>
        <p:spPr>
          <a:xfrm rot="0">
            <a:off x="2892795" y="2154704"/>
            <a:ext cx="5447694" cy="764540"/>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Squada One"/>
                <a:ea typeface="Squada One"/>
                <a:cs typeface="Squada One"/>
                <a:sym typeface="Squada One"/>
              </a:rPr>
              <a:t>PROPELLERS</a:t>
            </a:r>
          </a:p>
        </p:txBody>
      </p:sp>
      <p:sp>
        <p:nvSpPr>
          <p:cNvPr name="TextBox 27" id="27"/>
          <p:cNvSpPr txBox="true"/>
          <p:nvPr/>
        </p:nvSpPr>
        <p:spPr>
          <a:xfrm rot="0">
            <a:off x="1600324" y="2154704"/>
            <a:ext cx="793977" cy="764540"/>
          </a:xfrm>
          <a:prstGeom prst="rect">
            <a:avLst/>
          </a:prstGeom>
        </p:spPr>
        <p:txBody>
          <a:bodyPr anchor="t" rtlCol="false" tIns="0" lIns="0" bIns="0" rIns="0">
            <a:spAutoFit/>
          </a:bodyPr>
          <a:lstStyle/>
          <a:p>
            <a:pPr algn="ctr">
              <a:lnSpc>
                <a:spcPts val="6159"/>
              </a:lnSpc>
              <a:spcBef>
                <a:spcPct val="0"/>
              </a:spcBef>
            </a:pPr>
            <a:r>
              <a:rPr lang="en-US" sz="4399">
                <a:solidFill>
                  <a:srgbClr val="022A21"/>
                </a:solidFill>
                <a:latin typeface="Squada One"/>
                <a:ea typeface="Squada One"/>
                <a:cs typeface="Squada One"/>
                <a:sym typeface="Squada One"/>
              </a:rPr>
              <a:t>06</a:t>
            </a:r>
          </a:p>
        </p:txBody>
      </p:sp>
      <p:sp>
        <p:nvSpPr>
          <p:cNvPr name="TextBox 28" id="28"/>
          <p:cNvSpPr txBox="true"/>
          <p:nvPr/>
        </p:nvSpPr>
        <p:spPr>
          <a:xfrm rot="0">
            <a:off x="13525881" y="6930060"/>
            <a:ext cx="4427231" cy="1074751"/>
          </a:xfrm>
          <a:prstGeom prst="rect">
            <a:avLst/>
          </a:prstGeom>
        </p:spPr>
        <p:txBody>
          <a:bodyPr anchor="t" rtlCol="false" tIns="0" lIns="0" bIns="0" rIns="0">
            <a:spAutoFit/>
          </a:bodyPr>
          <a:lstStyle/>
          <a:p>
            <a:pPr algn="ctr">
              <a:lnSpc>
                <a:spcPts val="4348"/>
              </a:lnSpc>
            </a:pPr>
            <a:r>
              <a:rPr lang="en-US" sz="3106" u="sng">
                <a:solidFill>
                  <a:srgbClr val="FFFFFF"/>
                </a:solidFill>
                <a:latin typeface="Canva Sans"/>
                <a:ea typeface="Canva Sans"/>
                <a:cs typeface="Canva Sans"/>
                <a:sym typeface="Canva Sans"/>
                <a:hlinkClick r:id="rId6" tooltip="https://robokits.co.in/multirotor-spare-parts/brushless-motor-propeller-esc/propellers/11-to-20-inch/counter-rotating-carbon-fiber-propellers-1555-cw-ccw"/>
              </a:rPr>
              <a:t>Carbon Fibre Propellers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DAGlvGv0D3U</dc:identifier>
  <dcterms:modified xsi:type="dcterms:W3CDTF">2011-08-01T06:04:30Z</dcterms:modified>
  <cp:revision>1</cp:revision>
  <dc:title>Fire Fighting Drone</dc:title>
</cp:coreProperties>
</file>